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sldIdLst>
    <p:sldId id="258" r:id="rId2"/>
    <p:sldId id="260" r:id="rId3"/>
    <p:sldId id="261" r:id="rId4"/>
    <p:sldId id="262" r:id="rId5"/>
    <p:sldId id="263" r:id="rId6"/>
    <p:sldId id="264" r:id="rId7"/>
    <p:sldId id="265" r:id="rId8"/>
    <p:sldId id="266" r:id="rId9"/>
    <p:sldId id="293" r:id="rId10"/>
    <p:sldId id="267" r:id="rId11"/>
    <p:sldId id="268" r:id="rId12"/>
    <p:sldId id="269" r:id="rId13"/>
    <p:sldId id="274" r:id="rId14"/>
    <p:sldId id="275" r:id="rId15"/>
    <p:sldId id="276" r:id="rId16"/>
    <p:sldId id="277" r:id="rId17"/>
    <p:sldId id="278" r:id="rId18"/>
    <p:sldId id="283" r:id="rId19"/>
    <p:sldId id="279" r:id="rId20"/>
    <p:sldId id="280" r:id="rId21"/>
    <p:sldId id="281" r:id="rId22"/>
    <p:sldId id="284" r:id="rId23"/>
    <p:sldId id="285" r:id="rId24"/>
    <p:sldId id="287" r:id="rId25"/>
    <p:sldId id="289" r:id="rId26"/>
    <p:sldId id="291" r:id="rId27"/>
    <p:sldId id="292" r:id="rId28"/>
    <p:sldId id="282" r:id="rId2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71"/>
    <p:restoredTop sz="84129"/>
  </p:normalViewPr>
  <p:slideViewPr>
    <p:cSldViewPr snapToGrid="0" snapToObjects="1">
      <p:cViewPr varScale="1">
        <p:scale>
          <a:sx n="72" d="100"/>
          <a:sy n="72" d="100"/>
        </p:scale>
        <p:origin x="2040"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tif>
</file>

<file path=ppt/media/image10.png>
</file>

<file path=ppt/media/image11.jpg>
</file>

<file path=ppt/media/image12.png>
</file>

<file path=ppt/media/image13.tiff>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b="0" i="0" u="none" strike="noStrike" dirty="0">
                <a:effectLst/>
                <a:latin typeface="Helvetica Neue"/>
                <a:ea typeface="Helvetica Neue"/>
                <a:cs typeface="Helvetica Neue"/>
                <a:sym typeface="Helvetica Neue"/>
              </a:rPr>
              <a:t> Here are the three:  mental rotation task, thermal pain task, and vicarious pain task</a:t>
            </a:r>
          </a:p>
          <a:p>
            <a:endParaRPr lang="en-US" dirty="0"/>
          </a:p>
        </p:txBody>
      </p:sp>
    </p:spTree>
    <p:extLst>
      <p:ext uri="{BB962C8B-B14F-4D97-AF65-F5344CB8AC3E}">
        <p14:creationId xmlns:p14="http://schemas.microsoft.com/office/powerpoint/2010/main" val="18268218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16917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914519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get you familiar with the equipment you’ll use during the scanner, here’s an image of the trackball you’d use in the scanner. </a:t>
            </a:r>
          </a:p>
        </p:txBody>
      </p:sp>
    </p:spTree>
    <p:extLst>
      <p:ext uri="{BB962C8B-B14F-4D97-AF65-F5344CB8AC3E}">
        <p14:creationId xmlns:p14="http://schemas.microsoft.com/office/powerpoint/2010/main" val="1465227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would roll the red ball to move the cursor along the semi-circle to [CLICK] rate the intensity of each task. </a:t>
            </a:r>
          </a:p>
        </p:txBody>
      </p:sp>
    </p:spTree>
    <p:extLst>
      <p:ext uri="{BB962C8B-B14F-4D97-AF65-F5344CB8AC3E}">
        <p14:creationId xmlns:p14="http://schemas.microsoft.com/office/powerpoint/2010/main" val="33947357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Helvetica Neue"/>
                <a:ea typeface="Helvetica Neue"/>
                <a:cs typeface="Helvetica Neue"/>
                <a:sym typeface="Helvetica Neue"/>
              </a:rPr>
              <a:t>You would roll the red ball to move the cursor along the semi-circle to rate the intensity of each task. </a:t>
            </a:r>
          </a:p>
          <a:p>
            <a:endParaRPr lang="en-US" dirty="0"/>
          </a:p>
        </p:txBody>
      </p:sp>
    </p:spTree>
    <p:extLst>
      <p:ext uri="{BB962C8B-B14F-4D97-AF65-F5344CB8AC3E}">
        <p14:creationId xmlns:p14="http://schemas.microsoft.com/office/powerpoint/2010/main" val="4055176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dirty="0">
                <a:effectLst/>
                <a:latin typeface="Helvetica Neue"/>
                <a:ea typeface="Helvetica Neue"/>
                <a:cs typeface="Helvetica Neue"/>
                <a:sym typeface="Helvetica Neue"/>
              </a:rPr>
              <a:t> </a:t>
            </a:r>
          </a:p>
          <a:p>
            <a:r>
              <a:rPr lang="en-US" sz="2200" dirty="0">
                <a:effectLst/>
                <a:latin typeface="Helvetica Neue"/>
                <a:ea typeface="Helvetica Neue"/>
                <a:cs typeface="Helvetica Neue"/>
                <a:sym typeface="Helvetica Neue"/>
              </a:rPr>
              <a:t>To finalize your rating, you would have to click on the left button. Once you do that, you'll see that the cursor on the screen turns pink. That will be a confirmation that your response is logged in. </a:t>
            </a:r>
          </a:p>
          <a:p>
            <a:endParaRPr lang="en-US" dirty="0"/>
          </a:p>
        </p:txBody>
      </p:sp>
    </p:spTree>
    <p:extLst>
      <p:ext uri="{BB962C8B-B14F-4D97-AF65-F5344CB8AC3E}">
        <p14:creationId xmlns:p14="http://schemas.microsoft.com/office/powerpoint/2010/main" val="38729997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Helvetica Neue"/>
                <a:ea typeface="Helvetica Neue"/>
                <a:cs typeface="Helvetica Neue"/>
                <a:sym typeface="Helvetica Neue"/>
              </a:rPr>
              <a:t>As for the mental rotation task, you're going to be a bit busy, because you'll have to use the two buttons to respond "same or different". Immediately afterwards, you'll be asked to rate the intensity, aka difficulty of this task. So you'll be using the buttons, the trackball, and the buttons again. </a:t>
            </a:r>
          </a:p>
          <a:p>
            <a:endParaRPr lang="en-US" dirty="0"/>
          </a:p>
        </p:txBody>
      </p:sp>
    </p:spTree>
    <p:extLst>
      <p:ext uri="{BB962C8B-B14F-4D97-AF65-F5344CB8AC3E}">
        <p14:creationId xmlns:p14="http://schemas.microsoft.com/office/powerpoint/2010/main" val="17474926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summarization of all of the steps of the task. Please let me know if you have any questions. </a:t>
            </a:r>
          </a:p>
        </p:txBody>
      </p:sp>
    </p:spTree>
    <p:extLst>
      <p:ext uri="{BB962C8B-B14F-4D97-AF65-F5344CB8AC3E}">
        <p14:creationId xmlns:p14="http://schemas.microsoft.com/office/powerpoint/2010/main" val="879562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0" i="0" u="none" strike="noStrike" dirty="0">
                <a:effectLst/>
                <a:latin typeface="Helvetica Neue"/>
                <a:ea typeface="Helvetica Neue"/>
                <a:cs typeface="Helvetica Neue"/>
                <a:sym typeface="Helvetica Neue"/>
              </a:rPr>
              <a:t>For The mental rotation task, you will look at two figures and decide whether they are the same of not. </a:t>
            </a:r>
          </a:p>
        </p:txBody>
      </p:sp>
    </p:spTree>
    <p:extLst>
      <p:ext uri="{BB962C8B-B14F-4D97-AF65-F5344CB8AC3E}">
        <p14:creationId xmlns:p14="http://schemas.microsoft.com/office/powerpoint/2010/main" val="3242092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b="0" i="0" u="none" strike="noStrike" dirty="0">
                <a:effectLst/>
                <a:latin typeface="Helvetica Neue"/>
                <a:ea typeface="Helvetica Neue"/>
                <a:cs typeface="Helvetica Neue"/>
                <a:sym typeface="Helvetica Neue"/>
              </a:rPr>
              <a:t>For the thermal pain task, you will experience painful but non-damaging thermal stimulus</a:t>
            </a:r>
          </a:p>
          <a:p>
            <a:endParaRPr lang="en-US" dirty="0"/>
          </a:p>
        </p:txBody>
      </p:sp>
    </p:spTree>
    <p:extLst>
      <p:ext uri="{BB962C8B-B14F-4D97-AF65-F5344CB8AC3E}">
        <p14:creationId xmlns:p14="http://schemas.microsoft.com/office/powerpoint/2010/main" val="3732720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0" i="0" u="none" strike="noStrike" dirty="0">
                <a:effectLst/>
                <a:latin typeface="Helvetica Neue"/>
                <a:ea typeface="Helvetica Neue"/>
                <a:cs typeface="Helvetica Neue"/>
                <a:sym typeface="Helvetica Neue"/>
              </a:rPr>
              <a:t>Lastly, for the vicarious pain task, you will look at videos of people with back should pain. These are real patients and we have actual data of their own pain ratings. You job is to look at the videos and estimate how much pain you think they are in. </a:t>
            </a:r>
          </a:p>
          <a:p>
            <a:br>
              <a:rPr lang="en-US" dirty="0"/>
            </a:br>
            <a:endParaRPr lang="en-US" dirty="0"/>
          </a:p>
        </p:txBody>
      </p:sp>
    </p:spTree>
    <p:extLst>
      <p:ext uri="{BB962C8B-B14F-4D97-AF65-F5344CB8AC3E}">
        <p14:creationId xmlns:p14="http://schemas.microsoft.com/office/powerpoint/2010/main" val="40386355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b="0" i="0" u="none" strike="noStrike" dirty="0">
                <a:effectLst/>
                <a:latin typeface="Helvetica Neue"/>
                <a:ea typeface="Helvetica Neue"/>
                <a:cs typeface="Helvetica Neue"/>
                <a:sym typeface="Helvetica Neue"/>
              </a:rPr>
              <a:t>Prior to each task, you will see ratings from a group of individuals. It is known that social group information is informative and leads to optimal estimation compared to a standalone individual judgment.</a:t>
            </a:r>
          </a:p>
          <a:p>
            <a:endParaRPr lang="en-US" dirty="0"/>
          </a:p>
        </p:txBody>
      </p:sp>
    </p:spTree>
    <p:extLst>
      <p:ext uri="{BB962C8B-B14F-4D97-AF65-F5344CB8AC3E}">
        <p14:creationId xmlns:p14="http://schemas.microsoft.com/office/powerpoint/2010/main" val="33220555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b="0" i="0" u="none" strike="noStrike" dirty="0">
                <a:effectLst/>
                <a:latin typeface="Helvetica Neue"/>
                <a:ea typeface="Helvetica Neue"/>
                <a:cs typeface="Helvetica Neue"/>
                <a:sym typeface="Helvetica Neue"/>
              </a:rPr>
              <a:t>We will show you datapoints from 10 previous participants </a:t>
            </a:r>
          </a:p>
          <a:p>
            <a:endParaRPr lang="en-US" dirty="0"/>
          </a:p>
        </p:txBody>
      </p:sp>
    </p:spTree>
    <p:extLst>
      <p:ext uri="{BB962C8B-B14F-4D97-AF65-F5344CB8AC3E}">
        <p14:creationId xmlns:p14="http://schemas.microsoft.com/office/powerpoint/2010/main" val="4008731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b="0" i="0" u="none" strike="noStrike" dirty="0">
                <a:effectLst/>
                <a:latin typeface="Helvetica Neue"/>
                <a:ea typeface="Helvetica Neue"/>
                <a:cs typeface="Helvetica Neue"/>
                <a:sym typeface="Helvetica Neue"/>
              </a:rPr>
              <a:t>This can give you an idea of what to expect for the upcoming stimulus</a:t>
            </a:r>
          </a:p>
          <a:p>
            <a:endParaRPr lang="en-US" dirty="0"/>
          </a:p>
        </p:txBody>
      </p:sp>
    </p:spTree>
    <p:extLst>
      <p:ext uri="{BB962C8B-B14F-4D97-AF65-F5344CB8AC3E}">
        <p14:creationId xmlns:p14="http://schemas.microsoft.com/office/powerpoint/2010/main" val="14245219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b="0" i="0" u="none" strike="noStrike" dirty="0">
                <a:effectLst/>
                <a:latin typeface="Helvetica Neue"/>
                <a:ea typeface="Helvetica Neue"/>
                <a:cs typeface="Helvetica Neue"/>
                <a:sym typeface="Helvetica Neue"/>
              </a:rPr>
              <a:t>When you see the cue “expect”, Please rate your expectations of the task that you are about to perform</a:t>
            </a:r>
          </a:p>
          <a:p>
            <a:endParaRPr lang="en-US" dirty="0"/>
          </a:p>
        </p:txBody>
      </p:sp>
    </p:spTree>
    <p:extLst>
      <p:ext uri="{BB962C8B-B14F-4D97-AF65-F5344CB8AC3E}">
        <p14:creationId xmlns:p14="http://schemas.microsoft.com/office/powerpoint/2010/main" val="3235517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b="0" i="0" u="none" strike="noStrike" dirty="0">
                <a:effectLst/>
                <a:latin typeface="Helvetica Neue"/>
                <a:ea typeface="Helvetica Neue"/>
                <a:cs typeface="Helvetica Neue"/>
                <a:sym typeface="Helvetica Neue"/>
              </a:rPr>
              <a:t>When you see the cue “actual”, please rate your actual experience of the task that you’ve just performed. For example, rate how painful the thermal task was. Rate how difficult the mental rotation task was. And lastly, for the vicarious video task, rate how much pain you think the person in the video was. </a:t>
            </a:r>
          </a:p>
          <a:p>
            <a:endParaRPr lang="en-US" dirty="0"/>
          </a:p>
        </p:txBody>
      </p:sp>
    </p:spTree>
    <p:extLst>
      <p:ext uri="{BB962C8B-B14F-4D97-AF65-F5344CB8AC3E}">
        <p14:creationId xmlns:p14="http://schemas.microsoft.com/office/powerpoint/2010/main" val="4146004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19250" y="673100"/>
            <a:ext cx="9758016" cy="59055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lstStyle/>
          <a:p>
            <a:r>
              <a:t>Title Text</a:t>
            </a:r>
          </a:p>
        </p:txBody>
      </p:sp>
      <p:sp>
        <p:nvSpPr>
          <p:cNvPr id="22" name="Body Level One…"/>
          <p:cNvSpPr txBox="1">
            <a:spLocks noGrp="1"/>
          </p:cNvSpPr>
          <p:nvPr>
            <p:ph type="body" sz="quarter" idx="1"/>
          </p:nvPr>
        </p:nvSpPr>
        <p:spPr>
          <a:xfrm>
            <a:off x="1270000" y="8153400"/>
            <a:ext cx="10464800" cy="1130300"/>
          </a:xfrm>
          <a:prstGeom prst="rect">
            <a:avLst/>
          </a:prstGeom>
        </p:spPr>
        <p:txBody>
          <a:bodyPr anchor="t"/>
          <a:lstStyle>
            <a:lvl1pPr marL="0" indent="0" algn="ctr">
              <a:spcBef>
                <a:spcPts val="0"/>
              </a:spcBef>
              <a:buClrTx/>
              <a:buSzTx/>
              <a:buNone/>
              <a:defRPr sz="3700"/>
            </a:lvl1pPr>
            <a:lvl2pPr marL="0" indent="0" algn="ctr">
              <a:spcBef>
                <a:spcPts val="0"/>
              </a:spcBef>
              <a:buClrTx/>
              <a:buSzTx/>
              <a:buNone/>
              <a:defRPr sz="3700"/>
            </a:lvl2pPr>
            <a:lvl3pPr marL="0" indent="0" algn="ctr">
              <a:spcBef>
                <a:spcPts val="0"/>
              </a:spcBef>
              <a:buClrTx/>
              <a:buSzTx/>
              <a:buNone/>
              <a:defRPr sz="3700"/>
            </a:lvl3pPr>
            <a:lvl4pPr marL="0" indent="0" algn="ctr">
              <a:spcBef>
                <a:spcPts val="0"/>
              </a:spcBef>
              <a:buClrTx/>
              <a:buSzTx/>
              <a:buNone/>
              <a:defRPr sz="3700"/>
            </a:lvl4pPr>
            <a:lvl5pPr marL="0" indent="0" algn="ctr">
              <a:spcBef>
                <a:spcPts val="0"/>
              </a:spcBef>
              <a:buClrTx/>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638919"/>
            <a:ext cx="5334001" cy="8216901"/>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ClrTx/>
              <a:buSzTx/>
              <a:buNone/>
              <a:defRPr sz="3700"/>
            </a:lvl1pPr>
            <a:lvl2pPr marL="0" indent="0" algn="ctr">
              <a:spcBef>
                <a:spcPts val="0"/>
              </a:spcBef>
              <a:buClrTx/>
              <a:buSzTx/>
              <a:buNone/>
              <a:defRPr sz="3700"/>
            </a:lvl2pPr>
            <a:lvl3pPr marL="0" indent="0" algn="ctr">
              <a:spcBef>
                <a:spcPts val="0"/>
              </a:spcBef>
              <a:buClrTx/>
              <a:buSzTx/>
              <a:buNone/>
              <a:defRPr sz="3700"/>
            </a:lvl3pPr>
            <a:lvl4pPr marL="0" indent="0" algn="ctr">
              <a:spcBef>
                <a:spcPts val="0"/>
              </a:spcBef>
              <a:buClrTx/>
              <a:buSzTx/>
              <a:buNone/>
              <a:defRPr sz="3700"/>
            </a:lvl4pPr>
            <a:lvl5pPr marL="0" indent="0" algn="ctr">
              <a:spcBef>
                <a:spcPts val="0"/>
              </a:spcBef>
              <a:buClrTx/>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42900" indent="-342900">
              <a:spcBef>
                <a:spcPts val="3200"/>
              </a:spcBef>
              <a:buClrTx/>
              <a:defRPr sz="2800"/>
            </a:lvl1pPr>
            <a:lvl2pPr marL="685800" indent="-342900">
              <a:spcBef>
                <a:spcPts val="3200"/>
              </a:spcBef>
              <a:buClrTx/>
              <a:defRPr sz="2800"/>
            </a:lvl2pPr>
            <a:lvl3pPr marL="1028700" indent="-342900">
              <a:spcBef>
                <a:spcPts val="3200"/>
              </a:spcBef>
              <a:buClrTx/>
              <a:defRPr sz="2800"/>
            </a:lvl3pPr>
            <a:lvl4pPr marL="1371600" indent="-342900">
              <a:spcBef>
                <a:spcPts val="3200"/>
              </a:spcBef>
              <a:buClrTx/>
              <a:defRPr sz="2800"/>
            </a:lvl4pPr>
            <a:lvl5pPr marL="1714500" indent="-342900">
              <a:spcBef>
                <a:spcPts val="3200"/>
              </a:spcBef>
              <a:buClrTx/>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461366"/>
          </a:xfrm>
          <a:prstGeom prst="rect">
            <a:avLst/>
          </a:prstGeom>
        </p:spPr>
        <p:txBody>
          <a:bodyPr anchor="t">
            <a:spAutoFit/>
          </a:bodyPr>
          <a:lstStyle>
            <a:lvl1pPr marL="0" indent="0" algn="ctr">
              <a:spcBef>
                <a:spcPts val="0"/>
              </a:spcBef>
              <a:buClrTx/>
              <a:buSzTx/>
              <a:buNone/>
              <a:defRPr sz="2400" i="1"/>
            </a:lvl1pPr>
          </a:lstStyle>
          <a:p>
            <a:r>
              <a:t>–Johnny Appleseed</a:t>
            </a:r>
          </a:p>
        </p:txBody>
      </p:sp>
      <p:sp>
        <p:nvSpPr>
          <p:cNvPr id="94" name="“Type a quote here.”"/>
          <p:cNvSpPr txBox="1">
            <a:spLocks noGrp="1"/>
          </p:cNvSpPr>
          <p:nvPr>
            <p:ph type="body" sz="quarter" idx="14"/>
          </p:nvPr>
        </p:nvSpPr>
        <p:spPr>
          <a:xfrm>
            <a:off x="1270000" y="4308599"/>
            <a:ext cx="10464800" cy="609776"/>
          </a:xfrm>
          <a:prstGeom prst="rect">
            <a:avLst/>
          </a:prstGeom>
        </p:spPr>
        <p:txBody>
          <a:bodyPr>
            <a:spAutoFit/>
          </a:bodyPr>
          <a:lstStyle>
            <a:lvl1pPr marL="0" indent="0" algn="ctr">
              <a:spcBef>
                <a:spcPts val="0"/>
              </a:spcBef>
              <a:buClrTx/>
              <a:buSzTx/>
              <a:buNone/>
              <a:defRPr sz="34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image" Target="../media/image8.png"/><Relationship Id="rId5" Type="http://schemas.openxmlformats.org/officeDocument/2006/relationships/image" Target="../media/image4.tif"/><Relationship Id="rId4" Type="http://schemas.openxmlformats.org/officeDocument/2006/relationships/image" Target="../media/image3.tif"/></Relationships>
</file>

<file path=ppt/slides/_rels/slide11.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image" Target="../media/image9.png"/><Relationship Id="rId1" Type="http://schemas.openxmlformats.org/officeDocument/2006/relationships/slideLayout" Target="../slideLayouts/slideLayout11.xml"/><Relationship Id="rId5" Type="http://schemas.openxmlformats.org/officeDocument/2006/relationships/image" Target="../media/image8.png"/><Relationship Id="rId4" Type="http://schemas.openxmlformats.org/officeDocument/2006/relationships/image" Target="../media/image4.tif"/></Relationships>
</file>

<file path=ppt/slides/_rels/slide12.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image" Target="../media/image9.png"/><Relationship Id="rId1" Type="http://schemas.openxmlformats.org/officeDocument/2006/relationships/slideLayout" Target="../slideLayouts/slideLayout11.xml"/><Relationship Id="rId5" Type="http://schemas.openxmlformats.org/officeDocument/2006/relationships/image" Target="../media/image8.png"/><Relationship Id="rId4" Type="http://schemas.openxmlformats.org/officeDocument/2006/relationships/image" Target="../media/image4.tif"/></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2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13.tiff"/></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image" Target="../media/image13.tiff"/></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image" Target="../media/image13.tiff"/></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image" Target="../media/image13.tiff"/></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1.xml"/><Relationship Id="rId5" Type="http://schemas.openxmlformats.org/officeDocument/2006/relationships/image" Target="../media/image2.tif"/><Relationship Id="rId4" Type="http://schemas.openxmlformats.org/officeDocument/2006/relationships/image" Target="../media/image13.tiff"/></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1.xml"/><Relationship Id="rId5" Type="http://schemas.openxmlformats.org/officeDocument/2006/relationships/image" Target="../media/image11.jpg"/><Relationship Id="rId4" Type="http://schemas.openxmlformats.org/officeDocument/2006/relationships/image" Target="../media/image2.tif"/></Relationships>
</file>

<file path=ppt/slides/_rels/slide3.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tif"/><Relationship Id="rId1" Type="http://schemas.openxmlformats.org/officeDocument/2006/relationships/slideLayout" Target="../slideLayouts/slideLayout11.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tif"/><Relationship Id="rId1" Type="http://schemas.openxmlformats.org/officeDocument/2006/relationships/slideLayout" Target="../slideLayouts/slideLayout11.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image" Target="../media/image5.tif"/><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11.xml"/><Relationship Id="rId5" Type="http://schemas.openxmlformats.org/officeDocument/2006/relationships/image" Target="../media/image5.tif"/><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11.xml"/><Relationship Id="rId5" Type="http://schemas.openxmlformats.org/officeDocument/2006/relationships/image" Target="../media/image5.tif"/><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11.xml"/><Relationship Id="rId5" Type="http://schemas.openxmlformats.org/officeDocument/2006/relationships/image" Target="../media/image5.tif"/><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quare"/>
          <p:cNvSpPr/>
          <p:nvPr/>
        </p:nvSpPr>
        <p:spPr>
          <a:xfrm>
            <a:off x="4012390" y="1737077"/>
            <a:ext cx="4794706" cy="4794706"/>
          </a:xfrm>
          <a:prstGeom prst="rect">
            <a:avLst/>
          </a:prstGeom>
          <a:solidFill>
            <a:srgbClr val="FFFFFF"/>
          </a:solidFill>
          <a:ln w="12700">
            <a:miter lim="400000"/>
          </a:ln>
        </p:spPr>
        <p:txBody>
          <a:bodyPr lIns="50800" tIns="50800" rIns="50800" bIns="50800" anchor="ctr"/>
          <a:lstStyle/>
          <a:p>
            <a:pPr>
              <a:defRPr sz="2200" b="0">
                <a:solidFill>
                  <a:srgbClr val="000000"/>
                </a:solidFill>
                <a:latin typeface="+mn-lt"/>
                <a:ea typeface="+mn-ea"/>
                <a:cs typeface="+mn-cs"/>
                <a:sym typeface="Helvetica Neue Medium"/>
              </a:defRPr>
            </a:pPr>
            <a:endParaRPr/>
          </a:p>
        </p:txBody>
      </p:sp>
      <p:pic>
        <p:nvPicPr>
          <p:cNvPr id="124" name="Image" descr="Image"/>
          <p:cNvPicPr>
            <a:picLocks noChangeAspect="1"/>
          </p:cNvPicPr>
          <p:nvPr/>
        </p:nvPicPr>
        <p:blipFill>
          <a:blip r:embed="rId2"/>
          <a:stretch>
            <a:fillRect/>
          </a:stretch>
        </p:blipFill>
        <p:spPr>
          <a:xfrm>
            <a:off x="4367265" y="2062795"/>
            <a:ext cx="4143270" cy="4143270"/>
          </a:xfrm>
          <a:prstGeom prst="rect">
            <a:avLst/>
          </a:prstGeom>
          <a:ln w="12700">
            <a:miter lim="400000"/>
          </a:ln>
        </p:spPr>
      </p:pic>
      <p:sp>
        <p:nvSpPr>
          <p:cNvPr id="125" name="We are good at rating our own experiences…"/>
          <p:cNvSpPr txBox="1"/>
          <p:nvPr/>
        </p:nvSpPr>
        <p:spPr>
          <a:xfrm>
            <a:off x="1676424" y="7000268"/>
            <a:ext cx="9651952" cy="905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t>We are good at rating our own experiences</a:t>
            </a:r>
          </a:p>
          <a:p>
            <a:pPr>
              <a:defRPr b="0">
                <a:latin typeface="Futura"/>
                <a:ea typeface="Futura"/>
                <a:cs typeface="Futura"/>
                <a:sym typeface="Futura"/>
              </a:defRPr>
            </a:pPr>
            <a:r>
              <a:t>In this experiment, you will rate your experience for a series of tasks </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8" name="Image" descr="Image"/>
          <p:cNvPicPr>
            <a:picLocks noChangeAspect="1"/>
          </p:cNvPicPr>
          <p:nvPr/>
        </p:nvPicPr>
        <p:blipFill>
          <a:blip r:embed="rId3">
            <a:alphaModFix amt="20000"/>
          </a:blip>
          <a:srcRect l="3618" t="14474" r="83936" b="32240"/>
          <a:stretch>
            <a:fillRect/>
          </a:stretch>
        </p:blipFill>
        <p:spPr>
          <a:xfrm>
            <a:off x="1148628" y="3824965"/>
            <a:ext cx="1171180" cy="1718867"/>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219" name="Image" descr="Image"/>
          <p:cNvPicPr>
            <a:picLocks noChangeAspect="1"/>
          </p:cNvPicPr>
          <p:nvPr/>
        </p:nvPicPr>
        <p:blipFill>
          <a:blip r:embed="rId3">
            <a:alphaModFix amt="20000"/>
          </a:blip>
          <a:srcRect l="33938" t="11189" r="52034" b="31576"/>
          <a:stretch>
            <a:fillRect/>
          </a:stretch>
        </p:blipFill>
        <p:spPr>
          <a:xfrm>
            <a:off x="2811378" y="3769800"/>
            <a:ext cx="1320007" cy="1846263"/>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sp>
        <p:nvSpPr>
          <p:cNvPr id="220" name="non-pain mental rotation"/>
          <p:cNvSpPr txBox="1"/>
          <p:nvPr/>
        </p:nvSpPr>
        <p:spPr>
          <a:xfrm>
            <a:off x="814162" y="6010871"/>
            <a:ext cx="3491062"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non-pain mental rotation</a:t>
            </a:r>
          </a:p>
        </p:txBody>
      </p:sp>
      <p:sp>
        <p:nvSpPr>
          <p:cNvPr id="221" name="other people’s pain"/>
          <p:cNvSpPr txBox="1"/>
          <p:nvPr/>
        </p:nvSpPr>
        <p:spPr>
          <a:xfrm>
            <a:off x="8885193" y="6010871"/>
            <a:ext cx="282059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other people’s pain</a:t>
            </a:r>
          </a:p>
        </p:txBody>
      </p:sp>
      <p:sp>
        <p:nvSpPr>
          <p:cNvPr id="222" name="Line"/>
          <p:cNvSpPr/>
          <p:nvPr/>
        </p:nvSpPr>
        <p:spPr>
          <a:xfrm>
            <a:off x="8940384" y="6564782"/>
            <a:ext cx="2820591" cy="1"/>
          </a:xfrm>
          <a:prstGeom prst="line">
            <a:avLst/>
          </a:prstGeom>
          <a:ln w="76200">
            <a:solidFill>
              <a:schemeClr val="accent4">
                <a:hueOff val="-624705"/>
                <a:lumOff val="1372"/>
              </a:schemeClr>
            </a:solidFill>
            <a:miter lim="400000"/>
          </a:ln>
        </p:spPr>
        <p:txBody>
          <a:bodyPr lIns="50800" tIns="50800" rIns="50800" bIns="50800" anchor="ctr"/>
          <a:lstStyle/>
          <a:p>
            <a:pPr>
              <a:defRPr sz="2200" b="0">
                <a:latin typeface="+mn-lt"/>
                <a:ea typeface="+mn-ea"/>
                <a:cs typeface="+mn-cs"/>
                <a:sym typeface="Helvetica Neue Medium"/>
              </a:defRPr>
            </a:pPr>
            <a:endParaRPr/>
          </a:p>
        </p:txBody>
      </p:sp>
      <p:pic>
        <p:nvPicPr>
          <p:cNvPr id="223" name="Image" descr="Image"/>
          <p:cNvPicPr>
            <a:picLocks noChangeAspect="1"/>
          </p:cNvPicPr>
          <p:nvPr/>
        </p:nvPicPr>
        <p:blipFill>
          <a:blip r:embed="rId4"/>
          <a:stretch>
            <a:fillRect/>
          </a:stretch>
        </p:blipFill>
        <p:spPr>
          <a:xfrm>
            <a:off x="8873415" y="3520618"/>
            <a:ext cx="2114551" cy="2114551"/>
          </a:xfrm>
          <a:prstGeom prst="rect">
            <a:avLst/>
          </a:prstGeom>
          <a:ln w="12700">
            <a:miter lim="400000"/>
          </a:ln>
        </p:spPr>
      </p:pic>
      <p:pic>
        <p:nvPicPr>
          <p:cNvPr id="224" name="Image" descr="Image"/>
          <p:cNvPicPr>
            <a:picLocks noChangeAspect="1"/>
          </p:cNvPicPr>
          <p:nvPr/>
        </p:nvPicPr>
        <p:blipFill>
          <a:blip r:embed="rId5"/>
          <a:stretch>
            <a:fillRect/>
          </a:stretch>
        </p:blipFill>
        <p:spPr>
          <a:xfrm>
            <a:off x="10684992" y="4545210"/>
            <a:ext cx="1171179" cy="1171180"/>
          </a:xfrm>
          <a:prstGeom prst="rect">
            <a:avLst/>
          </a:prstGeom>
          <a:ln w="12700">
            <a:miter lim="400000"/>
          </a:ln>
        </p:spPr>
      </p:pic>
      <p:sp>
        <p:nvSpPr>
          <p:cNvPr id="225" name="your own pain"/>
          <p:cNvSpPr txBox="1"/>
          <p:nvPr/>
        </p:nvSpPr>
        <p:spPr>
          <a:xfrm>
            <a:off x="5445125" y="6010871"/>
            <a:ext cx="211455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your own pain</a:t>
            </a:r>
          </a:p>
        </p:txBody>
      </p:sp>
      <p:pic>
        <p:nvPicPr>
          <p:cNvPr id="226" name="Image" descr="Image"/>
          <p:cNvPicPr>
            <a:picLocks noChangeAspect="1"/>
          </p:cNvPicPr>
          <p:nvPr/>
        </p:nvPicPr>
        <p:blipFill>
          <a:blip r:embed="rId6">
            <a:alphaModFix amt="50000"/>
          </a:blip>
          <a:stretch>
            <a:fillRect/>
          </a:stretch>
        </p:blipFill>
        <p:spPr>
          <a:xfrm>
            <a:off x="5375257" y="3340346"/>
            <a:ext cx="2254286" cy="2254286"/>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8" name="Image" descr="Image"/>
          <p:cNvPicPr>
            <a:picLocks noChangeAspect="1"/>
          </p:cNvPicPr>
          <p:nvPr/>
        </p:nvPicPr>
        <p:blipFill>
          <a:blip r:embed="rId2">
            <a:alphaModFix amt="20000"/>
          </a:blip>
          <a:srcRect l="3618" t="14474" r="83936" b="32240"/>
          <a:stretch>
            <a:fillRect/>
          </a:stretch>
        </p:blipFill>
        <p:spPr>
          <a:xfrm>
            <a:off x="1148628" y="3824965"/>
            <a:ext cx="1171180" cy="1718867"/>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229" name="Image" descr="Image"/>
          <p:cNvPicPr>
            <a:picLocks noChangeAspect="1"/>
          </p:cNvPicPr>
          <p:nvPr/>
        </p:nvPicPr>
        <p:blipFill>
          <a:blip r:embed="rId2">
            <a:alphaModFix amt="20000"/>
          </a:blip>
          <a:srcRect l="33938" t="11189" r="52034" b="31576"/>
          <a:stretch>
            <a:fillRect/>
          </a:stretch>
        </p:blipFill>
        <p:spPr>
          <a:xfrm>
            <a:off x="2811378" y="3769800"/>
            <a:ext cx="1320007" cy="1846263"/>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sp>
        <p:nvSpPr>
          <p:cNvPr id="230" name="non-pain mental rotation"/>
          <p:cNvSpPr txBox="1"/>
          <p:nvPr/>
        </p:nvSpPr>
        <p:spPr>
          <a:xfrm>
            <a:off x="814162" y="6010871"/>
            <a:ext cx="3491062"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non-pain mental rotation</a:t>
            </a:r>
          </a:p>
        </p:txBody>
      </p:sp>
      <p:sp>
        <p:nvSpPr>
          <p:cNvPr id="231" name="other people’s pain"/>
          <p:cNvSpPr txBox="1"/>
          <p:nvPr/>
        </p:nvSpPr>
        <p:spPr>
          <a:xfrm>
            <a:off x="8885193" y="6010871"/>
            <a:ext cx="282059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other people’s pain</a:t>
            </a:r>
          </a:p>
        </p:txBody>
      </p:sp>
      <p:sp>
        <p:nvSpPr>
          <p:cNvPr id="232" name="Line"/>
          <p:cNvSpPr/>
          <p:nvPr/>
        </p:nvSpPr>
        <p:spPr>
          <a:xfrm>
            <a:off x="8940384" y="6564782"/>
            <a:ext cx="2820592" cy="1"/>
          </a:xfrm>
          <a:prstGeom prst="line">
            <a:avLst/>
          </a:prstGeom>
          <a:ln w="76200">
            <a:solidFill>
              <a:schemeClr val="accent4">
                <a:hueOff val="-624705"/>
                <a:lumOff val="1372"/>
              </a:schemeClr>
            </a:solidFill>
            <a:miter lim="400000"/>
          </a:ln>
        </p:spPr>
        <p:txBody>
          <a:bodyPr lIns="50800" tIns="50800" rIns="50800" bIns="50800" anchor="ctr"/>
          <a:lstStyle/>
          <a:p>
            <a:pPr>
              <a:defRPr sz="2200" b="0">
                <a:latin typeface="+mn-lt"/>
                <a:ea typeface="+mn-ea"/>
                <a:cs typeface="+mn-cs"/>
                <a:sym typeface="Helvetica Neue Medium"/>
              </a:defRPr>
            </a:pPr>
            <a:endParaRPr/>
          </a:p>
        </p:txBody>
      </p:sp>
      <p:sp>
        <p:nvSpPr>
          <p:cNvPr id="233" name="You’ll look at videos of people with back shoulder pain…"/>
          <p:cNvSpPr txBox="1"/>
          <p:nvPr/>
        </p:nvSpPr>
        <p:spPr>
          <a:xfrm>
            <a:off x="2436209" y="7301250"/>
            <a:ext cx="7834015" cy="905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t>You’ll look at videos of people with back shoulder pain</a:t>
            </a:r>
          </a:p>
          <a:p>
            <a:pPr>
              <a:defRPr b="0">
                <a:latin typeface="Futura"/>
                <a:ea typeface="Futura"/>
                <a:cs typeface="Futura"/>
                <a:sym typeface="Futura"/>
              </a:defRPr>
            </a:pPr>
            <a:r>
              <a:t>You’ll rate how much pain you think the person is in</a:t>
            </a:r>
          </a:p>
        </p:txBody>
      </p:sp>
      <p:pic>
        <p:nvPicPr>
          <p:cNvPr id="234" name="Image" descr="Image"/>
          <p:cNvPicPr>
            <a:picLocks noChangeAspect="1"/>
          </p:cNvPicPr>
          <p:nvPr/>
        </p:nvPicPr>
        <p:blipFill>
          <a:blip r:embed="rId3"/>
          <a:stretch>
            <a:fillRect/>
          </a:stretch>
        </p:blipFill>
        <p:spPr>
          <a:xfrm>
            <a:off x="8873415" y="3520618"/>
            <a:ext cx="2114551" cy="2114551"/>
          </a:xfrm>
          <a:prstGeom prst="rect">
            <a:avLst/>
          </a:prstGeom>
          <a:ln w="12700">
            <a:miter lim="400000"/>
          </a:ln>
        </p:spPr>
      </p:pic>
      <p:pic>
        <p:nvPicPr>
          <p:cNvPr id="235" name="Image" descr="Image"/>
          <p:cNvPicPr>
            <a:picLocks noChangeAspect="1"/>
          </p:cNvPicPr>
          <p:nvPr/>
        </p:nvPicPr>
        <p:blipFill>
          <a:blip r:embed="rId4"/>
          <a:stretch>
            <a:fillRect/>
          </a:stretch>
        </p:blipFill>
        <p:spPr>
          <a:xfrm>
            <a:off x="10684992" y="4545210"/>
            <a:ext cx="1171179" cy="1171180"/>
          </a:xfrm>
          <a:prstGeom prst="rect">
            <a:avLst/>
          </a:prstGeom>
          <a:ln w="12700">
            <a:miter lim="400000"/>
          </a:ln>
        </p:spPr>
      </p:pic>
      <p:sp>
        <p:nvSpPr>
          <p:cNvPr id="236" name="your own pain"/>
          <p:cNvSpPr txBox="1"/>
          <p:nvPr/>
        </p:nvSpPr>
        <p:spPr>
          <a:xfrm>
            <a:off x="5445125" y="6010871"/>
            <a:ext cx="211455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your own pain</a:t>
            </a:r>
          </a:p>
        </p:txBody>
      </p:sp>
      <p:pic>
        <p:nvPicPr>
          <p:cNvPr id="237" name="Image" descr="Image"/>
          <p:cNvPicPr>
            <a:picLocks noChangeAspect="1"/>
          </p:cNvPicPr>
          <p:nvPr/>
        </p:nvPicPr>
        <p:blipFill>
          <a:blip r:embed="rId5">
            <a:alphaModFix amt="50000"/>
          </a:blip>
          <a:stretch>
            <a:fillRect/>
          </a:stretch>
        </p:blipFill>
        <p:spPr>
          <a:xfrm>
            <a:off x="5375257" y="3340346"/>
            <a:ext cx="2254286" cy="2254286"/>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Rectangle"/>
          <p:cNvSpPr/>
          <p:nvPr/>
        </p:nvSpPr>
        <p:spPr>
          <a:xfrm>
            <a:off x="6411583" y="7823472"/>
            <a:ext cx="3590474" cy="342901"/>
          </a:xfrm>
          <a:prstGeom prst="rect">
            <a:avLst/>
          </a:prstGeom>
          <a:solidFill>
            <a:schemeClr val="accent4">
              <a:hueOff val="-624705"/>
              <a:lumOff val="1372"/>
            </a:schemeClr>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pic>
        <p:nvPicPr>
          <p:cNvPr id="240" name="Image" descr="Image"/>
          <p:cNvPicPr>
            <a:picLocks noChangeAspect="1"/>
          </p:cNvPicPr>
          <p:nvPr/>
        </p:nvPicPr>
        <p:blipFill>
          <a:blip r:embed="rId2">
            <a:alphaModFix amt="20000"/>
          </a:blip>
          <a:srcRect l="3618" t="14474" r="83936" b="32240"/>
          <a:stretch>
            <a:fillRect/>
          </a:stretch>
        </p:blipFill>
        <p:spPr>
          <a:xfrm>
            <a:off x="1148628" y="3824965"/>
            <a:ext cx="1171180" cy="1718867"/>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241" name="Image" descr="Image"/>
          <p:cNvPicPr>
            <a:picLocks noChangeAspect="1"/>
          </p:cNvPicPr>
          <p:nvPr/>
        </p:nvPicPr>
        <p:blipFill>
          <a:blip r:embed="rId2">
            <a:alphaModFix amt="20000"/>
          </a:blip>
          <a:srcRect l="33938" t="11189" r="52034" b="31576"/>
          <a:stretch>
            <a:fillRect/>
          </a:stretch>
        </p:blipFill>
        <p:spPr>
          <a:xfrm>
            <a:off x="2811378" y="3769800"/>
            <a:ext cx="1320007" cy="1846263"/>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sp>
        <p:nvSpPr>
          <p:cNvPr id="242" name="non-pain mental rotation"/>
          <p:cNvSpPr txBox="1"/>
          <p:nvPr/>
        </p:nvSpPr>
        <p:spPr>
          <a:xfrm>
            <a:off x="814162" y="6010871"/>
            <a:ext cx="3491062"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non-pain mental rotation</a:t>
            </a:r>
          </a:p>
        </p:txBody>
      </p:sp>
      <p:sp>
        <p:nvSpPr>
          <p:cNvPr id="243" name="other people’s pain"/>
          <p:cNvSpPr txBox="1"/>
          <p:nvPr/>
        </p:nvSpPr>
        <p:spPr>
          <a:xfrm>
            <a:off x="8885193" y="6010871"/>
            <a:ext cx="282059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other people’s pain</a:t>
            </a:r>
          </a:p>
        </p:txBody>
      </p:sp>
      <p:sp>
        <p:nvSpPr>
          <p:cNvPr id="244" name="Line"/>
          <p:cNvSpPr/>
          <p:nvPr/>
        </p:nvSpPr>
        <p:spPr>
          <a:xfrm>
            <a:off x="8940384" y="6564782"/>
            <a:ext cx="2820592" cy="1"/>
          </a:xfrm>
          <a:prstGeom prst="line">
            <a:avLst/>
          </a:prstGeom>
          <a:ln w="76200">
            <a:solidFill>
              <a:schemeClr val="accent4">
                <a:hueOff val="-624705"/>
                <a:lumOff val="1372"/>
              </a:schemeClr>
            </a:solidFill>
            <a:miter lim="400000"/>
          </a:ln>
        </p:spPr>
        <p:txBody>
          <a:bodyPr lIns="50800" tIns="50800" rIns="50800" bIns="50800" anchor="ctr"/>
          <a:lstStyle/>
          <a:p>
            <a:pPr>
              <a:defRPr sz="2200" b="0">
                <a:latin typeface="+mn-lt"/>
                <a:ea typeface="+mn-ea"/>
                <a:cs typeface="+mn-cs"/>
                <a:sym typeface="Helvetica Neue Medium"/>
              </a:defRPr>
            </a:pPr>
            <a:endParaRPr/>
          </a:p>
        </p:txBody>
      </p:sp>
      <p:pic>
        <p:nvPicPr>
          <p:cNvPr id="245" name="Image" descr="Image"/>
          <p:cNvPicPr>
            <a:picLocks noChangeAspect="1"/>
          </p:cNvPicPr>
          <p:nvPr/>
        </p:nvPicPr>
        <p:blipFill>
          <a:blip r:embed="rId3"/>
          <a:stretch>
            <a:fillRect/>
          </a:stretch>
        </p:blipFill>
        <p:spPr>
          <a:xfrm>
            <a:off x="8873415" y="3520618"/>
            <a:ext cx="2114551" cy="2114551"/>
          </a:xfrm>
          <a:prstGeom prst="rect">
            <a:avLst/>
          </a:prstGeom>
          <a:ln w="12700">
            <a:miter lim="400000"/>
          </a:ln>
        </p:spPr>
      </p:pic>
      <p:pic>
        <p:nvPicPr>
          <p:cNvPr id="246" name="Image" descr="Image"/>
          <p:cNvPicPr>
            <a:picLocks noChangeAspect="1"/>
          </p:cNvPicPr>
          <p:nvPr/>
        </p:nvPicPr>
        <p:blipFill>
          <a:blip r:embed="rId4"/>
          <a:stretch>
            <a:fillRect/>
          </a:stretch>
        </p:blipFill>
        <p:spPr>
          <a:xfrm>
            <a:off x="10684992" y="4545210"/>
            <a:ext cx="1171179" cy="1171180"/>
          </a:xfrm>
          <a:prstGeom prst="rect">
            <a:avLst/>
          </a:prstGeom>
          <a:ln w="12700">
            <a:miter lim="400000"/>
          </a:ln>
        </p:spPr>
      </p:pic>
      <p:sp>
        <p:nvSpPr>
          <p:cNvPr id="247" name="your own pain"/>
          <p:cNvSpPr txBox="1"/>
          <p:nvPr/>
        </p:nvSpPr>
        <p:spPr>
          <a:xfrm>
            <a:off x="5445125" y="6010871"/>
            <a:ext cx="211455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your own pain</a:t>
            </a:r>
          </a:p>
        </p:txBody>
      </p:sp>
      <p:pic>
        <p:nvPicPr>
          <p:cNvPr id="248" name="Image" descr="Image"/>
          <p:cNvPicPr>
            <a:picLocks noChangeAspect="1"/>
          </p:cNvPicPr>
          <p:nvPr/>
        </p:nvPicPr>
        <p:blipFill>
          <a:blip r:embed="rId5">
            <a:alphaModFix amt="50000"/>
          </a:blip>
          <a:stretch>
            <a:fillRect/>
          </a:stretch>
        </p:blipFill>
        <p:spPr>
          <a:xfrm>
            <a:off x="5375257" y="3340346"/>
            <a:ext cx="2254286" cy="2254286"/>
          </a:xfrm>
          <a:prstGeom prst="rect">
            <a:avLst/>
          </a:prstGeom>
          <a:ln w="12700">
            <a:miter lim="400000"/>
          </a:ln>
        </p:spPr>
      </p:pic>
      <p:sp>
        <p:nvSpPr>
          <p:cNvPr id="249" name="You’ll look at videos of people with back shoulder pain…"/>
          <p:cNvSpPr txBox="1"/>
          <p:nvPr/>
        </p:nvSpPr>
        <p:spPr>
          <a:xfrm>
            <a:off x="2436209" y="7301250"/>
            <a:ext cx="7834015" cy="905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t>You’ll look at videos of people with back shoulder pain</a:t>
            </a:r>
          </a:p>
          <a:p>
            <a:pPr>
              <a:defRPr b="0">
                <a:latin typeface="Futura"/>
                <a:ea typeface="Futura"/>
                <a:cs typeface="Futura"/>
                <a:sym typeface="Futura"/>
              </a:defRPr>
            </a:pPr>
            <a:r>
              <a:t>You’ll rate how much pain you think the person is in</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This is the social cue image"/>
          <p:cNvSpPr txBox="1"/>
          <p:nvPr/>
        </p:nvSpPr>
        <p:spPr>
          <a:xfrm>
            <a:off x="4672278" y="6707566"/>
            <a:ext cx="3840659"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rPr dirty="0"/>
              <a:t>This is the social cue image</a:t>
            </a:r>
          </a:p>
        </p:txBody>
      </p:sp>
      <p:pic>
        <p:nvPicPr>
          <p:cNvPr id="7" name="Picture 6" descr="A picture containing meter&#10;&#10;Description automatically generated">
            <a:extLst>
              <a:ext uri="{FF2B5EF4-FFF2-40B4-BE49-F238E27FC236}">
                <a16:creationId xmlns:a16="http://schemas.microsoft.com/office/drawing/2014/main" id="{BBE94A21-E25B-4242-8FA8-7FB024EFD9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6504" y="1717331"/>
            <a:ext cx="9074217" cy="4518283"/>
          </a:xfrm>
          <a:prstGeom prst="rect">
            <a:avLst/>
          </a:prstGeom>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The circles are data points from previous participants…"/>
          <p:cNvSpPr txBox="1"/>
          <p:nvPr/>
        </p:nvSpPr>
        <p:spPr>
          <a:xfrm>
            <a:off x="2792579" y="6504366"/>
            <a:ext cx="7600058" cy="9053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rPr dirty="0"/>
              <a:t>The circles are data points from previous participants </a:t>
            </a:r>
          </a:p>
          <a:p>
            <a:pPr>
              <a:defRPr b="0">
                <a:latin typeface="Futura"/>
                <a:ea typeface="Futura"/>
                <a:cs typeface="Futura"/>
                <a:sym typeface="Futura"/>
              </a:defRPr>
            </a:pPr>
            <a:r>
              <a:rPr dirty="0"/>
              <a:t>On how they’ve rated each stimulus. </a:t>
            </a:r>
          </a:p>
        </p:txBody>
      </p:sp>
      <p:pic>
        <p:nvPicPr>
          <p:cNvPr id="5" name="Picture 4" descr="A picture containing meter&#10;&#10;Description automatically generated">
            <a:extLst>
              <a:ext uri="{FF2B5EF4-FFF2-40B4-BE49-F238E27FC236}">
                <a16:creationId xmlns:a16="http://schemas.microsoft.com/office/drawing/2014/main" id="{E33489DB-BA03-FE44-92DE-3649545489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6504" y="1717331"/>
            <a:ext cx="9074217" cy="4518283"/>
          </a:xfrm>
          <a:prstGeom prst="rect">
            <a:avLst/>
          </a:prstGeom>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This can give you an idea of what to expect for the upcoming stimulus"/>
          <p:cNvSpPr txBox="1"/>
          <p:nvPr/>
        </p:nvSpPr>
        <p:spPr>
          <a:xfrm>
            <a:off x="1866967" y="6656766"/>
            <a:ext cx="9730682"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This can give you an idea of what to expect for the upcoming stimulus</a:t>
            </a:r>
          </a:p>
        </p:txBody>
      </p:sp>
      <p:pic>
        <p:nvPicPr>
          <p:cNvPr id="4" name="Picture 3" descr="A picture containing meter&#10;&#10;Description automatically generated">
            <a:extLst>
              <a:ext uri="{FF2B5EF4-FFF2-40B4-BE49-F238E27FC236}">
                <a16:creationId xmlns:a16="http://schemas.microsoft.com/office/drawing/2014/main" id="{BC7412F5-D64A-AD46-BA40-92932F4556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6504" y="1717331"/>
            <a:ext cx="9074217" cy="4518283"/>
          </a:xfrm>
          <a:prstGeom prst="rect">
            <a:avLst/>
          </a:prstGeom>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meter&#10;&#10;Description automatically generated">
            <a:extLst>
              <a:ext uri="{FF2B5EF4-FFF2-40B4-BE49-F238E27FC236}">
                <a16:creationId xmlns:a16="http://schemas.microsoft.com/office/drawing/2014/main" id="{68E1D599-238B-2E4B-BAB5-D29E0FF2DA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6504" y="1717331"/>
            <a:ext cx="9074217" cy="4518283"/>
          </a:xfrm>
          <a:prstGeom prst="rect">
            <a:avLst/>
          </a:prstGeom>
        </p:spPr>
      </p:pic>
      <p:sp>
        <p:nvSpPr>
          <p:cNvPr id="302" name="expect"/>
          <p:cNvSpPr txBox="1"/>
          <p:nvPr/>
        </p:nvSpPr>
        <p:spPr>
          <a:xfrm>
            <a:off x="5322713" y="4755914"/>
            <a:ext cx="2359374" cy="9529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6000" b="0">
                <a:latin typeface="Arial"/>
                <a:ea typeface="Arial"/>
                <a:cs typeface="Arial"/>
                <a:sym typeface="Arial"/>
              </a:defRPr>
            </a:lvl1pPr>
          </a:lstStyle>
          <a:p>
            <a:r>
              <a:t>expect</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508D9356-D1A4-4C49-AE54-A40AF77A59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6504" y="1717331"/>
            <a:ext cx="9074217" cy="4518283"/>
          </a:xfrm>
          <a:prstGeom prst="rect">
            <a:avLst/>
          </a:prstGeom>
        </p:spPr>
      </p:pic>
      <p:sp>
        <p:nvSpPr>
          <p:cNvPr id="305" name="expect"/>
          <p:cNvSpPr txBox="1"/>
          <p:nvPr/>
        </p:nvSpPr>
        <p:spPr>
          <a:xfrm>
            <a:off x="5322713" y="4755914"/>
            <a:ext cx="2359374" cy="9529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6000" b="0">
                <a:latin typeface="Arial"/>
                <a:ea typeface="Arial"/>
                <a:cs typeface="Arial"/>
                <a:sym typeface="Arial"/>
              </a:defRPr>
            </a:lvl1pPr>
          </a:lstStyle>
          <a:p>
            <a:r>
              <a:t>expect</a:t>
            </a:r>
          </a:p>
        </p:txBody>
      </p:sp>
      <p:sp>
        <p:nvSpPr>
          <p:cNvPr id="306" name="When you see the cue “expect”,…"/>
          <p:cNvSpPr txBox="1"/>
          <p:nvPr/>
        </p:nvSpPr>
        <p:spPr>
          <a:xfrm>
            <a:off x="3553296" y="6342350"/>
            <a:ext cx="5898208" cy="13117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rPr dirty="0"/>
              <a:t>When you see the cue “expect”,</a:t>
            </a:r>
          </a:p>
          <a:p>
            <a:pPr>
              <a:defRPr b="0">
                <a:latin typeface="Futura"/>
                <a:ea typeface="Futura"/>
                <a:cs typeface="Futura"/>
                <a:sym typeface="Futura"/>
              </a:defRPr>
            </a:pPr>
            <a:r>
              <a:rPr dirty="0"/>
              <a:t>Please rate your expectations of the task </a:t>
            </a:r>
          </a:p>
          <a:p>
            <a:pPr>
              <a:defRPr b="0">
                <a:latin typeface="Futura"/>
                <a:ea typeface="Futura"/>
                <a:cs typeface="Futura"/>
                <a:sym typeface="Futura"/>
              </a:defRPr>
            </a:pPr>
            <a:r>
              <a:rPr dirty="0"/>
              <a:t>that you are about to perform</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508D9356-D1A4-4C49-AE54-A40AF77A59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6504" y="1717331"/>
            <a:ext cx="9074217" cy="4518283"/>
          </a:xfrm>
          <a:prstGeom prst="rect">
            <a:avLst/>
          </a:prstGeom>
        </p:spPr>
      </p:pic>
      <p:sp>
        <p:nvSpPr>
          <p:cNvPr id="305" name="expect"/>
          <p:cNvSpPr txBox="1"/>
          <p:nvPr/>
        </p:nvSpPr>
        <p:spPr>
          <a:xfrm>
            <a:off x="5322713" y="4755914"/>
            <a:ext cx="2359374" cy="9529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6000" b="0">
                <a:latin typeface="Arial"/>
                <a:ea typeface="Arial"/>
                <a:cs typeface="Arial"/>
                <a:sym typeface="Arial"/>
              </a:defRPr>
            </a:lvl1pPr>
          </a:lstStyle>
          <a:p>
            <a:r>
              <a:rPr dirty="0"/>
              <a:t>expect</a:t>
            </a:r>
          </a:p>
        </p:txBody>
      </p:sp>
      <p:sp>
        <p:nvSpPr>
          <p:cNvPr id="306" name="When you see the cue “expect”,…"/>
          <p:cNvSpPr txBox="1"/>
          <p:nvPr/>
        </p:nvSpPr>
        <p:spPr>
          <a:xfrm>
            <a:off x="3553296" y="6342350"/>
            <a:ext cx="5898208" cy="13117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t>When you see the cue “expect”,</a:t>
            </a:r>
          </a:p>
          <a:p>
            <a:pPr>
              <a:defRPr b="0">
                <a:latin typeface="Futura"/>
                <a:ea typeface="Futura"/>
                <a:cs typeface="Futura"/>
                <a:sym typeface="Futura"/>
              </a:defRPr>
            </a:pPr>
            <a:r>
              <a:t>Please rate your expectations of the task </a:t>
            </a:r>
          </a:p>
          <a:p>
            <a:pPr>
              <a:defRPr b="0">
                <a:latin typeface="Futura"/>
                <a:ea typeface="Futura"/>
                <a:cs typeface="Futura"/>
                <a:sym typeface="Futura"/>
              </a:defRPr>
            </a:pPr>
            <a:r>
              <a:t>that you are about to perform</a:t>
            </a:r>
          </a:p>
        </p:txBody>
      </p:sp>
      <p:sp>
        <p:nvSpPr>
          <p:cNvPr id="6" name="Oval 5">
            <a:extLst>
              <a:ext uri="{FF2B5EF4-FFF2-40B4-BE49-F238E27FC236}">
                <a16:creationId xmlns:a16="http://schemas.microsoft.com/office/drawing/2014/main" id="{CE31AC52-A3AA-BB46-B788-AB48F525FDCB}"/>
              </a:ext>
            </a:extLst>
          </p:cNvPr>
          <p:cNvSpPr/>
          <p:nvPr/>
        </p:nvSpPr>
        <p:spPr>
          <a:xfrm>
            <a:off x="6449792" y="5518386"/>
            <a:ext cx="182880" cy="182880"/>
          </a:xfrm>
          <a:prstGeom prst="ellipse">
            <a:avLst/>
          </a:prstGeom>
          <a:solidFill>
            <a:srgbClr val="FF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7" name="Oval 6">
            <a:extLst>
              <a:ext uri="{FF2B5EF4-FFF2-40B4-BE49-F238E27FC236}">
                <a16:creationId xmlns:a16="http://schemas.microsoft.com/office/drawing/2014/main" id="{9D271198-B5B4-6B42-ACCE-53E9D2DD6805}"/>
              </a:ext>
            </a:extLst>
          </p:cNvPr>
          <p:cNvSpPr/>
          <p:nvPr/>
        </p:nvSpPr>
        <p:spPr>
          <a:xfrm>
            <a:off x="5477172" y="3302593"/>
            <a:ext cx="182880" cy="182880"/>
          </a:xfrm>
          <a:prstGeom prst="ellipse">
            <a:avLst/>
          </a:prstGeom>
          <a:solidFill>
            <a:srgbClr val="FF00C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Tree>
    <p:extLst>
      <p:ext uri="{BB962C8B-B14F-4D97-AF65-F5344CB8AC3E}">
        <p14:creationId xmlns:p14="http://schemas.microsoft.com/office/powerpoint/2010/main" val="58661131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0.00012 -2.55208E-6 C 0.03003 -0.02799 0.05981 -0.05582 0.06482 -0.07959 C 0.0697 -0.10335 0.05359 -0.118 0.0304 -0.14274 C 0.00708 -0.16732 -0.03394 -0.1971 -0.07471 -0.22689 " pathEditMode="relative" rAng="0" ptsTypes="AAAA">
                                      <p:cBhvr>
                                        <p:cTn id="10" dur="1500" fill="hold"/>
                                        <p:tgtEl>
                                          <p:spTgt spid="6"/>
                                        </p:tgtEl>
                                        <p:attrNameLst>
                                          <p:attrName>ppt_x</p:attrName>
                                          <p:attrName>ppt_y</p:attrName>
                                        </p:attrNameLst>
                                      </p:cBhvr>
                                      <p:rCtr x="-464" y="-11344"/>
                                    </p:animMotion>
                                  </p:childTnLst>
                                </p:cTn>
                              </p:par>
                            </p:childTnLst>
                          </p:cTn>
                        </p:par>
                        <p:par>
                          <p:cTn id="11" fill="hold">
                            <p:stCondLst>
                              <p:cond delay="1500"/>
                            </p:stCondLst>
                            <p:childTnLst>
                              <p:par>
                                <p:cTn id="12" presetID="1" presetClass="entr" presetSubtype="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meter&#10;&#10;Description automatically generated">
            <a:extLst>
              <a:ext uri="{FF2B5EF4-FFF2-40B4-BE49-F238E27FC236}">
                <a16:creationId xmlns:a16="http://schemas.microsoft.com/office/drawing/2014/main" id="{522670F4-0992-FE43-B001-E4D0114C4D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6504" y="1717331"/>
            <a:ext cx="9074217" cy="4518283"/>
          </a:xfrm>
          <a:prstGeom prst="rect">
            <a:avLst/>
          </a:prstGeom>
        </p:spPr>
      </p:pic>
      <p:sp>
        <p:nvSpPr>
          <p:cNvPr id="309" name="expect"/>
          <p:cNvSpPr txBox="1"/>
          <p:nvPr/>
        </p:nvSpPr>
        <p:spPr>
          <a:xfrm>
            <a:off x="5322713" y="4755914"/>
            <a:ext cx="2359374" cy="9529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6000" b="0">
                <a:latin typeface="Arial"/>
                <a:ea typeface="Arial"/>
                <a:cs typeface="Arial"/>
                <a:sym typeface="Arial"/>
              </a:defRPr>
            </a:lvl1pPr>
          </a:lstStyle>
          <a:p>
            <a:r>
              <a:t>expect</a:t>
            </a:r>
          </a:p>
        </p:txBody>
      </p:sp>
      <p:sp>
        <p:nvSpPr>
          <p:cNvPr id="310" name="+ make sure to respond within 4 sec"/>
          <p:cNvSpPr txBox="1"/>
          <p:nvPr/>
        </p:nvSpPr>
        <p:spPr>
          <a:xfrm>
            <a:off x="4057146" y="8041066"/>
            <a:ext cx="5096323"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rPr dirty="0"/>
              <a:t>+ make sure to respond within 4 sec</a:t>
            </a:r>
          </a:p>
        </p:txBody>
      </p:sp>
      <p:sp>
        <p:nvSpPr>
          <p:cNvPr id="311" name="When you see the cue “expect”,…"/>
          <p:cNvSpPr txBox="1"/>
          <p:nvPr/>
        </p:nvSpPr>
        <p:spPr>
          <a:xfrm>
            <a:off x="3553296" y="6342350"/>
            <a:ext cx="5898208" cy="13117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t>When you see the cue “expect”,</a:t>
            </a:r>
          </a:p>
          <a:p>
            <a:pPr>
              <a:defRPr b="0">
                <a:latin typeface="Futura"/>
                <a:ea typeface="Futura"/>
                <a:cs typeface="Futura"/>
                <a:sym typeface="Futura"/>
              </a:defRPr>
            </a:pPr>
            <a:r>
              <a:t>Please rate your expectations of the task </a:t>
            </a:r>
          </a:p>
          <a:p>
            <a:pPr>
              <a:defRPr b="0">
                <a:latin typeface="Futura"/>
                <a:ea typeface="Futura"/>
                <a:cs typeface="Futura"/>
                <a:sym typeface="Futura"/>
              </a:defRPr>
            </a:pPr>
            <a:r>
              <a:t>that you are about to perform</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 name="Image" descr="Image"/>
          <p:cNvPicPr>
            <a:picLocks noChangeAspect="1"/>
          </p:cNvPicPr>
          <p:nvPr/>
        </p:nvPicPr>
        <p:blipFill>
          <a:blip r:embed="rId3"/>
          <a:srcRect l="3618" t="14474" r="83936" b="32240"/>
          <a:stretch>
            <a:fillRect/>
          </a:stretch>
        </p:blipFill>
        <p:spPr>
          <a:xfrm>
            <a:off x="1148628" y="3824965"/>
            <a:ext cx="1171180" cy="1718867"/>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142" name="Image" descr="Image"/>
          <p:cNvPicPr>
            <a:picLocks noChangeAspect="1"/>
          </p:cNvPicPr>
          <p:nvPr/>
        </p:nvPicPr>
        <p:blipFill>
          <a:blip r:embed="rId3"/>
          <a:srcRect l="33938" t="11189" r="52034" b="31576"/>
          <a:stretch>
            <a:fillRect/>
          </a:stretch>
        </p:blipFill>
        <p:spPr>
          <a:xfrm>
            <a:off x="2811378" y="3769800"/>
            <a:ext cx="1320007" cy="1846263"/>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sp>
        <p:nvSpPr>
          <p:cNvPr id="143" name="non-pain mental rotation"/>
          <p:cNvSpPr txBox="1"/>
          <p:nvPr/>
        </p:nvSpPr>
        <p:spPr>
          <a:xfrm>
            <a:off x="814162" y="6010871"/>
            <a:ext cx="3491062"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non-pain mental rotation</a:t>
            </a:r>
          </a:p>
        </p:txBody>
      </p:sp>
      <p:sp>
        <p:nvSpPr>
          <p:cNvPr id="144" name="your own pain"/>
          <p:cNvSpPr txBox="1"/>
          <p:nvPr/>
        </p:nvSpPr>
        <p:spPr>
          <a:xfrm>
            <a:off x="5445125" y="6010871"/>
            <a:ext cx="2114551"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your own pain</a:t>
            </a:r>
          </a:p>
        </p:txBody>
      </p:sp>
      <p:sp>
        <p:nvSpPr>
          <p:cNvPr id="145" name="other people’s pain"/>
          <p:cNvSpPr txBox="1"/>
          <p:nvPr/>
        </p:nvSpPr>
        <p:spPr>
          <a:xfrm>
            <a:off x="8885193" y="6010871"/>
            <a:ext cx="2820591"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other people’s pain</a:t>
            </a:r>
          </a:p>
        </p:txBody>
      </p:sp>
      <p:pic>
        <p:nvPicPr>
          <p:cNvPr id="146" name="Image" descr="Image"/>
          <p:cNvPicPr>
            <a:picLocks noChangeAspect="1"/>
          </p:cNvPicPr>
          <p:nvPr/>
        </p:nvPicPr>
        <p:blipFill>
          <a:blip r:embed="rId4"/>
          <a:stretch>
            <a:fillRect/>
          </a:stretch>
        </p:blipFill>
        <p:spPr>
          <a:xfrm>
            <a:off x="8873415" y="3520618"/>
            <a:ext cx="2114551" cy="2114551"/>
          </a:xfrm>
          <a:prstGeom prst="rect">
            <a:avLst/>
          </a:prstGeom>
          <a:ln w="12700">
            <a:miter lim="400000"/>
          </a:ln>
        </p:spPr>
      </p:pic>
      <p:pic>
        <p:nvPicPr>
          <p:cNvPr id="147" name="Image" descr="Image"/>
          <p:cNvPicPr>
            <a:picLocks noChangeAspect="1"/>
          </p:cNvPicPr>
          <p:nvPr/>
        </p:nvPicPr>
        <p:blipFill>
          <a:blip r:embed="rId5"/>
          <a:stretch>
            <a:fillRect/>
          </a:stretch>
        </p:blipFill>
        <p:spPr>
          <a:xfrm>
            <a:off x="10684992" y="4545210"/>
            <a:ext cx="1171179" cy="1171180"/>
          </a:xfrm>
          <a:prstGeom prst="rect">
            <a:avLst/>
          </a:prstGeom>
          <a:ln w="12700">
            <a:miter lim="400000"/>
          </a:ln>
        </p:spPr>
      </p:pic>
      <p:pic>
        <p:nvPicPr>
          <p:cNvPr id="148" name="Image" descr="Image"/>
          <p:cNvPicPr>
            <a:picLocks noChangeAspect="1"/>
          </p:cNvPicPr>
          <p:nvPr/>
        </p:nvPicPr>
        <p:blipFill>
          <a:blip r:embed="rId6"/>
          <a:stretch>
            <a:fillRect/>
          </a:stretch>
        </p:blipFill>
        <p:spPr>
          <a:xfrm>
            <a:off x="5375257" y="3340346"/>
            <a:ext cx="2254286" cy="2254286"/>
          </a:xfrm>
          <a:prstGeom prst="rect">
            <a:avLst/>
          </a:prstGeom>
          <a:ln w="12700">
            <a:miter lim="400000"/>
          </a:ln>
        </p:spPr>
      </p:pic>
      <p:sp>
        <p:nvSpPr>
          <p:cNvPr id="149" name="Here are the three tasks you will experience and rate!"/>
          <p:cNvSpPr txBox="1"/>
          <p:nvPr/>
        </p:nvSpPr>
        <p:spPr>
          <a:xfrm>
            <a:off x="2245813" y="2080673"/>
            <a:ext cx="8513174" cy="5485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700" b="0">
                <a:latin typeface="Futura"/>
                <a:ea typeface="Futura"/>
                <a:cs typeface="Futura"/>
                <a:sym typeface="Futura"/>
              </a:defRPr>
            </a:lvl1pPr>
          </a:lstStyle>
          <a:p>
            <a:r>
              <a:t>Here are the three tasks you will experience and rate!</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meter&#10;&#10;Description automatically generated">
            <a:extLst>
              <a:ext uri="{FF2B5EF4-FFF2-40B4-BE49-F238E27FC236}">
                <a16:creationId xmlns:a16="http://schemas.microsoft.com/office/drawing/2014/main" id="{B6547B27-E854-7F41-9F0A-471E414F4B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7304" y="1694949"/>
            <a:ext cx="9071914" cy="4517136"/>
          </a:xfrm>
          <a:prstGeom prst="rect">
            <a:avLst/>
          </a:prstGeom>
        </p:spPr>
      </p:pic>
      <p:sp>
        <p:nvSpPr>
          <p:cNvPr id="314" name="actual"/>
          <p:cNvSpPr txBox="1"/>
          <p:nvPr/>
        </p:nvSpPr>
        <p:spPr>
          <a:xfrm>
            <a:off x="5428567" y="4755914"/>
            <a:ext cx="2147666" cy="9529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6000" b="0">
                <a:latin typeface="Arial"/>
                <a:ea typeface="Arial"/>
                <a:cs typeface="Arial"/>
                <a:sym typeface="Arial"/>
              </a:defRPr>
            </a:lvl1pPr>
          </a:lstStyle>
          <a:p>
            <a:r>
              <a:rPr dirty="0"/>
              <a:t>actual</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CF55FE5A-5138-844A-94E8-7C39DAD38F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7304" y="1694949"/>
            <a:ext cx="9071914" cy="4517136"/>
          </a:xfrm>
          <a:prstGeom prst="rect">
            <a:avLst/>
          </a:prstGeom>
        </p:spPr>
      </p:pic>
      <p:sp>
        <p:nvSpPr>
          <p:cNvPr id="317" name="actual"/>
          <p:cNvSpPr txBox="1"/>
          <p:nvPr/>
        </p:nvSpPr>
        <p:spPr>
          <a:xfrm>
            <a:off x="5428567" y="4755914"/>
            <a:ext cx="2147666" cy="9529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6000" b="0">
                <a:latin typeface="Arial"/>
                <a:ea typeface="Arial"/>
                <a:cs typeface="Arial"/>
                <a:sym typeface="Arial"/>
              </a:defRPr>
            </a:lvl1pPr>
          </a:lstStyle>
          <a:p>
            <a:r>
              <a:rPr dirty="0"/>
              <a:t>actual</a:t>
            </a:r>
          </a:p>
        </p:txBody>
      </p:sp>
      <p:sp>
        <p:nvSpPr>
          <p:cNvPr id="318" name="When you see the cue “actual”,…"/>
          <p:cNvSpPr txBox="1"/>
          <p:nvPr/>
        </p:nvSpPr>
        <p:spPr>
          <a:xfrm>
            <a:off x="3189783" y="6471807"/>
            <a:ext cx="6625234" cy="13117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t>When you see the cue “actual”,</a:t>
            </a:r>
          </a:p>
          <a:p>
            <a:pPr>
              <a:defRPr b="0">
                <a:latin typeface="Futura"/>
                <a:ea typeface="Futura"/>
                <a:cs typeface="Futura"/>
                <a:sym typeface="Futura"/>
              </a:defRPr>
            </a:pPr>
            <a:r>
              <a:t>Please rate your actual experience of the task </a:t>
            </a:r>
          </a:p>
          <a:p>
            <a:pPr>
              <a:defRPr b="0">
                <a:latin typeface="Futura"/>
                <a:ea typeface="Futura"/>
                <a:cs typeface="Futura"/>
                <a:sym typeface="Futura"/>
              </a:defRPr>
            </a:pPr>
            <a:r>
              <a:t>that you’ve just completed</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CF55FE5A-5138-844A-94E8-7C39DAD38F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7304" y="1694949"/>
            <a:ext cx="9071914" cy="4517136"/>
          </a:xfrm>
          <a:prstGeom prst="rect">
            <a:avLst/>
          </a:prstGeom>
        </p:spPr>
      </p:pic>
      <p:sp>
        <p:nvSpPr>
          <p:cNvPr id="317" name="actual"/>
          <p:cNvSpPr txBox="1"/>
          <p:nvPr/>
        </p:nvSpPr>
        <p:spPr>
          <a:xfrm>
            <a:off x="5428567" y="4755914"/>
            <a:ext cx="2147666" cy="9529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6000" b="0">
                <a:latin typeface="Arial"/>
                <a:ea typeface="Arial"/>
                <a:cs typeface="Arial"/>
                <a:sym typeface="Arial"/>
              </a:defRPr>
            </a:lvl1pPr>
          </a:lstStyle>
          <a:p>
            <a:r>
              <a:rPr dirty="0"/>
              <a:t>actual</a:t>
            </a:r>
          </a:p>
        </p:txBody>
      </p:sp>
      <p:sp>
        <p:nvSpPr>
          <p:cNvPr id="318" name="When you see the cue “actual”,…"/>
          <p:cNvSpPr txBox="1"/>
          <p:nvPr/>
        </p:nvSpPr>
        <p:spPr>
          <a:xfrm>
            <a:off x="3189783" y="6471807"/>
            <a:ext cx="6625234" cy="13117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rPr dirty="0"/>
              <a:t>When you see the cue “actual”,</a:t>
            </a:r>
          </a:p>
          <a:p>
            <a:pPr>
              <a:defRPr b="0">
                <a:latin typeface="Futura"/>
                <a:ea typeface="Futura"/>
                <a:cs typeface="Futura"/>
                <a:sym typeface="Futura"/>
              </a:defRPr>
            </a:pPr>
            <a:r>
              <a:rPr dirty="0"/>
              <a:t>Please rate your actual experience of the task </a:t>
            </a:r>
          </a:p>
          <a:p>
            <a:pPr>
              <a:defRPr b="0">
                <a:latin typeface="Futura"/>
                <a:ea typeface="Futura"/>
                <a:cs typeface="Futura"/>
                <a:sym typeface="Futura"/>
              </a:defRPr>
            </a:pPr>
            <a:r>
              <a:rPr dirty="0"/>
              <a:t>that you’ve just completed</a:t>
            </a:r>
          </a:p>
        </p:txBody>
      </p:sp>
      <p:sp>
        <p:nvSpPr>
          <p:cNvPr id="6" name="Oval 5">
            <a:extLst>
              <a:ext uri="{FF2B5EF4-FFF2-40B4-BE49-F238E27FC236}">
                <a16:creationId xmlns:a16="http://schemas.microsoft.com/office/drawing/2014/main" id="{3FE08764-F7CF-2542-8908-1FC97C5BE8B8}"/>
              </a:ext>
            </a:extLst>
          </p:cNvPr>
          <p:cNvSpPr/>
          <p:nvPr/>
        </p:nvSpPr>
        <p:spPr>
          <a:xfrm>
            <a:off x="6449792" y="5518386"/>
            <a:ext cx="182880" cy="182880"/>
          </a:xfrm>
          <a:prstGeom prst="ellipse">
            <a:avLst/>
          </a:prstGeom>
          <a:solidFill>
            <a:srgbClr val="FF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7" name="Oval 6">
            <a:extLst>
              <a:ext uri="{FF2B5EF4-FFF2-40B4-BE49-F238E27FC236}">
                <a16:creationId xmlns:a16="http://schemas.microsoft.com/office/drawing/2014/main" id="{AEC96D88-E959-3F49-A48E-DC449A4873D0}"/>
              </a:ext>
            </a:extLst>
          </p:cNvPr>
          <p:cNvSpPr/>
          <p:nvPr/>
        </p:nvSpPr>
        <p:spPr>
          <a:xfrm>
            <a:off x="4795541" y="3765500"/>
            <a:ext cx="182880" cy="182880"/>
          </a:xfrm>
          <a:prstGeom prst="ellipse">
            <a:avLst/>
          </a:prstGeom>
          <a:solidFill>
            <a:srgbClr val="FF00C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Tree>
    <p:extLst>
      <p:ext uri="{BB962C8B-B14F-4D97-AF65-F5344CB8AC3E}">
        <p14:creationId xmlns:p14="http://schemas.microsoft.com/office/powerpoint/2010/main" val="304031137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0.00073 -0.00032 C -0.00488 -0.0249 -0.00891 -0.04948 -0.01978 -0.0708 C -0.03052 -0.09228 -0.04761 -0.11084 -0.06555 -0.1289 C -0.08337 -0.14713 -0.12683 -0.17952 -0.12683 -0.17936 " pathEditMode="relative" rAng="0" ptsTypes="AAAA">
                                      <p:cBhvr>
                                        <p:cTn id="10" dur="2000" fill="hold"/>
                                        <p:tgtEl>
                                          <p:spTgt spid="6"/>
                                        </p:tgtEl>
                                        <p:attrNameLst>
                                          <p:attrName>ppt_x</p:attrName>
                                          <p:attrName>ppt_y</p:attrName>
                                        </p:attrNameLst>
                                      </p:cBhvr>
                                      <p:rCtr x="-6311" y="-8968"/>
                                    </p:animMotion>
                                  </p:childTnLst>
                                </p:cTn>
                              </p:par>
                            </p:childTnLst>
                          </p:cTn>
                        </p:par>
                        <p:par>
                          <p:cTn id="11" fill="hold">
                            <p:stCondLst>
                              <p:cond delay="2000"/>
                            </p:stCondLst>
                            <p:childTnLst>
                              <p:par>
                                <p:cTn id="12" presetID="1" presetClass="entr" presetSubtype="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0DD8062-301A-A64A-84F7-A1004FBD9D69}"/>
              </a:ext>
            </a:extLst>
          </p:cNvPr>
          <p:cNvSpPr/>
          <p:nvPr/>
        </p:nvSpPr>
        <p:spPr>
          <a:xfrm>
            <a:off x="2499360" y="7183180"/>
            <a:ext cx="8448040" cy="461665"/>
          </a:xfrm>
          <a:prstGeom prst="rect">
            <a:avLst/>
          </a:prstGeom>
        </p:spPr>
        <p:txBody>
          <a:bodyPr wrap="square">
            <a:spAutoFit/>
          </a:bodyPr>
          <a:lstStyle/>
          <a:p>
            <a:pPr>
              <a:defRPr b="0">
                <a:latin typeface="Futura"/>
                <a:ea typeface="Futura"/>
                <a:cs typeface="Futura"/>
                <a:sym typeface="Futura"/>
              </a:defRPr>
            </a:pPr>
            <a:r>
              <a:rPr lang="en-US" dirty="0"/>
              <a:t>This is the trackball you would use in the scanner</a:t>
            </a:r>
          </a:p>
        </p:txBody>
      </p:sp>
      <p:grpSp>
        <p:nvGrpSpPr>
          <p:cNvPr id="9" name="Group 8">
            <a:extLst>
              <a:ext uri="{FF2B5EF4-FFF2-40B4-BE49-F238E27FC236}">
                <a16:creationId xmlns:a16="http://schemas.microsoft.com/office/drawing/2014/main" id="{F00EDDA3-B824-FF46-921E-C1431566D696}"/>
              </a:ext>
            </a:extLst>
          </p:cNvPr>
          <p:cNvGrpSpPr/>
          <p:nvPr/>
        </p:nvGrpSpPr>
        <p:grpSpPr>
          <a:xfrm rot="20495788">
            <a:off x="3306554" y="1326523"/>
            <a:ext cx="6102082" cy="6102082"/>
            <a:chOff x="2057400" y="431800"/>
            <a:chExt cx="6944360" cy="6944360"/>
          </a:xfrm>
        </p:grpSpPr>
        <p:pic>
          <p:nvPicPr>
            <p:cNvPr id="3" name="Picture 2" descr="A picture containing sitting, black, white, light&#10;&#10;Description automatically generated">
              <a:extLst>
                <a:ext uri="{FF2B5EF4-FFF2-40B4-BE49-F238E27FC236}">
                  <a16:creationId xmlns:a16="http://schemas.microsoft.com/office/drawing/2014/main" id="{3ABC7893-63DF-2248-88A5-2B98ABA010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7400" y="431800"/>
              <a:ext cx="6944360" cy="6944360"/>
            </a:xfrm>
            <a:prstGeom prst="rect">
              <a:avLst/>
            </a:prstGeom>
          </p:spPr>
        </p:pic>
        <p:pic>
          <p:nvPicPr>
            <p:cNvPr id="8" name="Picture 7">
              <a:extLst>
                <a:ext uri="{FF2B5EF4-FFF2-40B4-BE49-F238E27FC236}">
                  <a16:creationId xmlns:a16="http://schemas.microsoft.com/office/drawing/2014/main" id="{5B8B3F0E-C1E4-664A-963D-8B34E2C3C889}"/>
                </a:ext>
              </a:extLst>
            </p:cNvPr>
            <p:cNvPicPr>
              <a:picLocks noChangeAspect="1"/>
            </p:cNvPicPr>
            <p:nvPr/>
          </p:nvPicPr>
          <p:blipFill rotWithShape="1">
            <a:blip r:embed="rId4"/>
            <a:srcRect l="20000" t="25715" r="29787" b="25714"/>
            <a:stretch/>
          </p:blipFill>
          <p:spPr>
            <a:xfrm>
              <a:off x="4273148" y="3210560"/>
              <a:ext cx="432667" cy="418519"/>
            </a:xfrm>
            <a:prstGeom prst="rect">
              <a:avLst/>
            </a:prstGeom>
          </p:spPr>
        </p:pic>
      </p:grpSp>
    </p:spTree>
    <p:extLst>
      <p:ext uri="{BB962C8B-B14F-4D97-AF65-F5344CB8AC3E}">
        <p14:creationId xmlns:p14="http://schemas.microsoft.com/office/powerpoint/2010/main" val="3105360813"/>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F00EDDA3-B824-FF46-921E-C1431566D696}"/>
              </a:ext>
            </a:extLst>
          </p:cNvPr>
          <p:cNvGrpSpPr/>
          <p:nvPr/>
        </p:nvGrpSpPr>
        <p:grpSpPr>
          <a:xfrm rot="20495788">
            <a:off x="6063916" y="1496596"/>
            <a:ext cx="6102082" cy="6102082"/>
            <a:chOff x="2057400" y="431800"/>
            <a:chExt cx="6944360" cy="6944360"/>
          </a:xfrm>
        </p:grpSpPr>
        <p:pic>
          <p:nvPicPr>
            <p:cNvPr id="3" name="Picture 2" descr="A picture containing sitting, black, white, light&#10;&#10;Description automatically generated">
              <a:extLst>
                <a:ext uri="{FF2B5EF4-FFF2-40B4-BE49-F238E27FC236}">
                  <a16:creationId xmlns:a16="http://schemas.microsoft.com/office/drawing/2014/main" id="{3ABC7893-63DF-2248-88A5-2B98ABA010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7400" y="431800"/>
              <a:ext cx="6944360" cy="6944360"/>
            </a:xfrm>
            <a:prstGeom prst="rect">
              <a:avLst/>
            </a:prstGeom>
          </p:spPr>
        </p:pic>
        <p:pic>
          <p:nvPicPr>
            <p:cNvPr id="8" name="Picture 7">
              <a:extLst>
                <a:ext uri="{FF2B5EF4-FFF2-40B4-BE49-F238E27FC236}">
                  <a16:creationId xmlns:a16="http://schemas.microsoft.com/office/drawing/2014/main" id="{5B8B3F0E-C1E4-664A-963D-8B34E2C3C889}"/>
                </a:ext>
              </a:extLst>
            </p:cNvPr>
            <p:cNvPicPr>
              <a:picLocks noChangeAspect="1"/>
            </p:cNvPicPr>
            <p:nvPr/>
          </p:nvPicPr>
          <p:blipFill rotWithShape="1">
            <a:blip r:embed="rId4"/>
            <a:srcRect l="20000" t="25715" r="29787" b="25714"/>
            <a:stretch/>
          </p:blipFill>
          <p:spPr>
            <a:xfrm>
              <a:off x="4273148" y="3210560"/>
              <a:ext cx="432667" cy="418519"/>
            </a:xfrm>
            <a:prstGeom prst="rect">
              <a:avLst/>
            </a:prstGeom>
          </p:spPr>
        </p:pic>
      </p:grpSp>
      <p:sp>
        <p:nvSpPr>
          <p:cNvPr id="13" name="Rectangle">
            <a:extLst>
              <a:ext uri="{FF2B5EF4-FFF2-40B4-BE49-F238E27FC236}">
                <a16:creationId xmlns:a16="http://schemas.microsoft.com/office/drawing/2014/main" id="{788420BA-050F-E141-927C-BAD22272D094}"/>
              </a:ext>
            </a:extLst>
          </p:cNvPr>
          <p:cNvSpPr/>
          <p:nvPr/>
        </p:nvSpPr>
        <p:spPr>
          <a:xfrm>
            <a:off x="4836642" y="7170099"/>
            <a:ext cx="1227274" cy="428579"/>
          </a:xfrm>
          <a:prstGeom prst="rect">
            <a:avLst/>
          </a:prstGeom>
          <a:solidFill>
            <a:schemeClr val="accent5"/>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sp>
        <p:nvSpPr>
          <p:cNvPr id="4" name="Rectangle 3">
            <a:extLst>
              <a:ext uri="{FF2B5EF4-FFF2-40B4-BE49-F238E27FC236}">
                <a16:creationId xmlns:a16="http://schemas.microsoft.com/office/drawing/2014/main" id="{E0DD8062-301A-A64A-84F7-A1004FBD9D69}"/>
              </a:ext>
            </a:extLst>
          </p:cNvPr>
          <p:cNvSpPr/>
          <p:nvPr/>
        </p:nvSpPr>
        <p:spPr>
          <a:xfrm>
            <a:off x="2499360" y="7183180"/>
            <a:ext cx="8448040" cy="830997"/>
          </a:xfrm>
          <a:prstGeom prst="rect">
            <a:avLst/>
          </a:prstGeom>
        </p:spPr>
        <p:txBody>
          <a:bodyPr wrap="square">
            <a:spAutoFit/>
          </a:bodyPr>
          <a:lstStyle/>
          <a:p>
            <a:pPr>
              <a:defRPr b="0">
                <a:latin typeface="Futura"/>
                <a:ea typeface="Futura"/>
                <a:cs typeface="Futura"/>
                <a:sym typeface="Futura"/>
              </a:defRPr>
            </a:pPr>
            <a:r>
              <a:rPr lang="en-US" dirty="0"/>
              <a:t>Roll the red ball to move the mouse cursor</a:t>
            </a:r>
          </a:p>
          <a:p>
            <a:pPr>
              <a:defRPr b="0">
                <a:latin typeface="Futura"/>
                <a:ea typeface="Futura"/>
                <a:cs typeface="Futura"/>
                <a:sym typeface="Futura"/>
              </a:defRPr>
            </a:pPr>
            <a:endParaRPr lang="en-US" dirty="0"/>
          </a:p>
        </p:txBody>
      </p:sp>
      <p:pic>
        <p:nvPicPr>
          <p:cNvPr id="16" name="Picture 15" descr="A picture containing meter&#10;&#10;Description automatically generated">
            <a:extLst>
              <a:ext uri="{FF2B5EF4-FFF2-40B4-BE49-F238E27FC236}">
                <a16:creationId xmlns:a16="http://schemas.microsoft.com/office/drawing/2014/main" id="{22FD71C4-6035-C54A-B11E-9E9ADDB948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82416" y="2418367"/>
            <a:ext cx="5410947" cy="2694248"/>
          </a:xfrm>
          <a:prstGeom prst="rect">
            <a:avLst/>
          </a:prstGeom>
        </p:spPr>
      </p:pic>
      <p:sp>
        <p:nvSpPr>
          <p:cNvPr id="5" name="Oval 4">
            <a:extLst>
              <a:ext uri="{FF2B5EF4-FFF2-40B4-BE49-F238E27FC236}">
                <a16:creationId xmlns:a16="http://schemas.microsoft.com/office/drawing/2014/main" id="{4246572E-0C83-B442-9D91-125C4F489CF2}"/>
              </a:ext>
            </a:extLst>
          </p:cNvPr>
          <p:cNvSpPr/>
          <p:nvPr/>
        </p:nvSpPr>
        <p:spPr>
          <a:xfrm>
            <a:off x="4004423" y="4698279"/>
            <a:ext cx="209813" cy="209813"/>
          </a:xfrm>
          <a:prstGeom prst="ellipse">
            <a:avLst/>
          </a:prstGeom>
          <a:solidFill>
            <a:schemeClr val="accent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17" name="Rectangle 16">
            <a:extLst>
              <a:ext uri="{FF2B5EF4-FFF2-40B4-BE49-F238E27FC236}">
                <a16:creationId xmlns:a16="http://schemas.microsoft.com/office/drawing/2014/main" id="{F7E80DED-1A95-4B44-8D22-8982FD285002}"/>
              </a:ext>
            </a:extLst>
          </p:cNvPr>
          <p:cNvSpPr/>
          <p:nvPr/>
        </p:nvSpPr>
        <p:spPr>
          <a:xfrm>
            <a:off x="3557148" y="4288512"/>
            <a:ext cx="1117614" cy="461665"/>
          </a:xfrm>
          <a:prstGeom prst="rect">
            <a:avLst/>
          </a:prstGeom>
        </p:spPr>
        <p:txBody>
          <a:bodyPr wrap="none">
            <a:spAutoFit/>
          </a:bodyPr>
          <a:lstStyle/>
          <a:p>
            <a:r>
              <a:rPr lang="en-US" b="0" dirty="0"/>
              <a:t>expect</a:t>
            </a:r>
          </a:p>
        </p:txBody>
      </p:sp>
      <p:sp>
        <p:nvSpPr>
          <p:cNvPr id="18" name="Oval 17">
            <a:extLst>
              <a:ext uri="{FF2B5EF4-FFF2-40B4-BE49-F238E27FC236}">
                <a16:creationId xmlns:a16="http://schemas.microsoft.com/office/drawing/2014/main" id="{9ED7E8CF-F0FB-2A41-8C6E-8AB83262BC99}"/>
              </a:ext>
            </a:extLst>
          </p:cNvPr>
          <p:cNvSpPr/>
          <p:nvPr/>
        </p:nvSpPr>
        <p:spPr>
          <a:xfrm>
            <a:off x="8123446" y="2873167"/>
            <a:ext cx="1357296" cy="1148159"/>
          </a:xfrm>
          <a:custGeom>
            <a:avLst/>
            <a:gdLst>
              <a:gd name="connsiteX0" fmla="*/ 0 w 1357296"/>
              <a:gd name="connsiteY0" fmla="*/ 574080 h 1148159"/>
              <a:gd name="connsiteX1" fmla="*/ 678648 w 1357296"/>
              <a:gd name="connsiteY1" fmla="*/ 0 h 1148159"/>
              <a:gd name="connsiteX2" fmla="*/ 1357296 w 1357296"/>
              <a:gd name="connsiteY2" fmla="*/ 574080 h 1148159"/>
              <a:gd name="connsiteX3" fmla="*/ 678648 w 1357296"/>
              <a:gd name="connsiteY3" fmla="*/ 1148160 h 1148159"/>
              <a:gd name="connsiteX4" fmla="*/ 0 w 1357296"/>
              <a:gd name="connsiteY4" fmla="*/ 574080 h 11481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296" h="1148159" fill="none" extrusionOk="0">
                <a:moveTo>
                  <a:pt x="0" y="574080"/>
                </a:moveTo>
                <a:cubicBezTo>
                  <a:pt x="45460" y="262417"/>
                  <a:pt x="331254" y="-56416"/>
                  <a:pt x="678648" y="0"/>
                </a:cubicBezTo>
                <a:cubicBezTo>
                  <a:pt x="1009467" y="-6736"/>
                  <a:pt x="1313896" y="297884"/>
                  <a:pt x="1357296" y="574080"/>
                </a:cubicBezTo>
                <a:cubicBezTo>
                  <a:pt x="1356280" y="881445"/>
                  <a:pt x="1020288" y="1194252"/>
                  <a:pt x="678648" y="1148160"/>
                </a:cubicBezTo>
                <a:cubicBezTo>
                  <a:pt x="324494" y="1159723"/>
                  <a:pt x="57229" y="904896"/>
                  <a:pt x="0" y="574080"/>
                </a:cubicBezTo>
                <a:close/>
              </a:path>
              <a:path w="1357296" h="1148159" stroke="0" extrusionOk="0">
                <a:moveTo>
                  <a:pt x="0" y="574080"/>
                </a:moveTo>
                <a:cubicBezTo>
                  <a:pt x="-58844" y="220728"/>
                  <a:pt x="273929" y="11226"/>
                  <a:pt x="678648" y="0"/>
                </a:cubicBezTo>
                <a:cubicBezTo>
                  <a:pt x="1091808" y="8074"/>
                  <a:pt x="1351375" y="257212"/>
                  <a:pt x="1357296" y="574080"/>
                </a:cubicBezTo>
                <a:cubicBezTo>
                  <a:pt x="1343052" y="905046"/>
                  <a:pt x="1044864" y="1195646"/>
                  <a:pt x="678648" y="1148160"/>
                </a:cubicBezTo>
                <a:cubicBezTo>
                  <a:pt x="267926" y="1128510"/>
                  <a:pt x="23307" y="902272"/>
                  <a:pt x="0" y="574080"/>
                </a:cubicBezTo>
                <a:close/>
              </a:path>
            </a:pathLst>
          </a:custGeom>
          <a:solidFill>
            <a:srgbClr val="FF0000">
              <a:alpha val="40000"/>
            </a:srgbClr>
          </a:solidFill>
          <a:ln w="57150" cap="flat">
            <a:noFill/>
            <a:miter lim="400000"/>
            <a:extLst>
              <a:ext uri="{C807C97D-BFC1-408E-A445-0C87EB9F89A2}">
                <ask:lineSketchStyleProps xmlns:ask="http://schemas.microsoft.com/office/drawing/2018/sketchyshapes" sd="1219033472">
                  <a:prstGeom prst="ellipse">
                    <a:avLst/>
                  </a:prstGeom>
                  <ask:type>
                    <ask:lineSketchCurved/>
                  </ask:type>
                </ask:lineSketchStyleProps>
              </a:ext>
            </a:extLst>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Tree>
    <p:extLst>
      <p:ext uri="{BB962C8B-B14F-4D97-AF65-F5344CB8AC3E}">
        <p14:creationId xmlns:p14="http://schemas.microsoft.com/office/powerpoint/2010/main" val="63139870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1000" tmFilter="0, 0; .2, .5; .8, .5; 1, 0"/>
                                        <p:tgtEl>
                                          <p:spTgt spid="18"/>
                                        </p:tgtEl>
                                      </p:cBhvr>
                                    </p:animEffect>
                                    <p:animScale>
                                      <p:cBhvr>
                                        <p:cTn id="7" dur="500" autoRev="1" fill="hold"/>
                                        <p:tgtEl>
                                          <p:spTgt spid="18"/>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0" presetClass="path" presetSubtype="0" accel="50000" decel="50000" fill="hold" grpId="0" nodeType="clickEffect">
                                  <p:stCondLst>
                                    <p:cond delay="0"/>
                                  </p:stCondLst>
                                  <p:childTnLst>
                                    <p:animMotion origin="layout" path="M 0 0 C -0.00171 -0.02881 -0.00341 -0.05746 -0.00915 -0.08236 C -0.01501 -0.10726 -0.0249 -0.12826 -0.03466 -0.14909 " pathEditMode="relative" ptsTypes="AAA">
                                      <p:cBhvr>
                                        <p:cTn id="11" dur="2000" fill="hold"/>
                                        <p:tgtEl>
                                          <p:spTgt spid="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a:extLst>
              <a:ext uri="{FF2B5EF4-FFF2-40B4-BE49-F238E27FC236}">
                <a16:creationId xmlns:a16="http://schemas.microsoft.com/office/drawing/2014/main" id="{3CFEB831-1869-0B48-A172-B529BBB23577}"/>
              </a:ext>
            </a:extLst>
          </p:cNvPr>
          <p:cNvSpPr/>
          <p:nvPr/>
        </p:nvSpPr>
        <p:spPr>
          <a:xfrm>
            <a:off x="5496106" y="7598678"/>
            <a:ext cx="1578462" cy="428579"/>
          </a:xfrm>
          <a:prstGeom prst="rect">
            <a:avLst/>
          </a:prstGeom>
          <a:solidFill>
            <a:srgbClr val="0070C0"/>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grpSp>
        <p:nvGrpSpPr>
          <p:cNvPr id="9" name="Group 8">
            <a:extLst>
              <a:ext uri="{FF2B5EF4-FFF2-40B4-BE49-F238E27FC236}">
                <a16:creationId xmlns:a16="http://schemas.microsoft.com/office/drawing/2014/main" id="{F00EDDA3-B824-FF46-921E-C1431566D696}"/>
              </a:ext>
            </a:extLst>
          </p:cNvPr>
          <p:cNvGrpSpPr/>
          <p:nvPr/>
        </p:nvGrpSpPr>
        <p:grpSpPr>
          <a:xfrm rot="20495788">
            <a:off x="6063916" y="1496596"/>
            <a:ext cx="6102082" cy="6102082"/>
            <a:chOff x="2057400" y="431800"/>
            <a:chExt cx="6944360" cy="6944360"/>
          </a:xfrm>
        </p:grpSpPr>
        <p:pic>
          <p:nvPicPr>
            <p:cNvPr id="3" name="Picture 2" descr="A picture containing sitting, black, white, light&#10;&#10;Description automatically generated">
              <a:extLst>
                <a:ext uri="{FF2B5EF4-FFF2-40B4-BE49-F238E27FC236}">
                  <a16:creationId xmlns:a16="http://schemas.microsoft.com/office/drawing/2014/main" id="{3ABC7893-63DF-2248-88A5-2B98ABA010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7400" y="431800"/>
              <a:ext cx="6944360" cy="6944360"/>
            </a:xfrm>
            <a:prstGeom prst="rect">
              <a:avLst/>
            </a:prstGeom>
          </p:spPr>
        </p:pic>
        <p:pic>
          <p:nvPicPr>
            <p:cNvPr id="8" name="Picture 7">
              <a:extLst>
                <a:ext uri="{FF2B5EF4-FFF2-40B4-BE49-F238E27FC236}">
                  <a16:creationId xmlns:a16="http://schemas.microsoft.com/office/drawing/2014/main" id="{5B8B3F0E-C1E4-664A-963D-8B34E2C3C889}"/>
                </a:ext>
              </a:extLst>
            </p:cNvPr>
            <p:cNvPicPr>
              <a:picLocks noChangeAspect="1"/>
            </p:cNvPicPr>
            <p:nvPr/>
          </p:nvPicPr>
          <p:blipFill rotWithShape="1">
            <a:blip r:embed="rId4"/>
            <a:srcRect l="20000" t="25715" r="29787" b="25714"/>
            <a:stretch/>
          </p:blipFill>
          <p:spPr>
            <a:xfrm>
              <a:off x="4273148" y="3210560"/>
              <a:ext cx="432667" cy="418519"/>
            </a:xfrm>
            <a:prstGeom prst="rect">
              <a:avLst/>
            </a:prstGeom>
          </p:spPr>
        </p:pic>
      </p:grpSp>
      <p:sp>
        <p:nvSpPr>
          <p:cNvPr id="13" name="Rectangle">
            <a:extLst>
              <a:ext uri="{FF2B5EF4-FFF2-40B4-BE49-F238E27FC236}">
                <a16:creationId xmlns:a16="http://schemas.microsoft.com/office/drawing/2014/main" id="{788420BA-050F-E141-927C-BAD22272D094}"/>
              </a:ext>
            </a:extLst>
          </p:cNvPr>
          <p:cNvSpPr/>
          <p:nvPr/>
        </p:nvSpPr>
        <p:spPr>
          <a:xfrm>
            <a:off x="4836642" y="7170099"/>
            <a:ext cx="1227274" cy="428579"/>
          </a:xfrm>
          <a:prstGeom prst="rect">
            <a:avLst/>
          </a:prstGeom>
          <a:solidFill>
            <a:schemeClr val="accent5"/>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sp>
        <p:nvSpPr>
          <p:cNvPr id="4" name="Rectangle 3">
            <a:extLst>
              <a:ext uri="{FF2B5EF4-FFF2-40B4-BE49-F238E27FC236}">
                <a16:creationId xmlns:a16="http://schemas.microsoft.com/office/drawing/2014/main" id="{E0DD8062-301A-A64A-84F7-A1004FBD9D69}"/>
              </a:ext>
            </a:extLst>
          </p:cNvPr>
          <p:cNvSpPr/>
          <p:nvPr/>
        </p:nvSpPr>
        <p:spPr>
          <a:xfrm>
            <a:off x="2499360" y="7183180"/>
            <a:ext cx="8448040" cy="1569660"/>
          </a:xfrm>
          <a:prstGeom prst="rect">
            <a:avLst/>
          </a:prstGeom>
        </p:spPr>
        <p:txBody>
          <a:bodyPr wrap="square">
            <a:spAutoFit/>
          </a:bodyPr>
          <a:lstStyle/>
          <a:p>
            <a:pPr>
              <a:defRPr b="0">
                <a:latin typeface="Futura"/>
                <a:ea typeface="Futura"/>
                <a:cs typeface="Futura"/>
                <a:sym typeface="Futura"/>
              </a:defRPr>
            </a:pPr>
            <a:r>
              <a:rPr lang="en-US" dirty="0"/>
              <a:t>Roll the red ball to move the mouse cursor</a:t>
            </a:r>
          </a:p>
          <a:p>
            <a:pPr>
              <a:defRPr b="0">
                <a:latin typeface="Futura"/>
                <a:ea typeface="Futura"/>
                <a:cs typeface="Futura"/>
                <a:sym typeface="Futura"/>
              </a:defRPr>
            </a:pPr>
            <a:r>
              <a:rPr lang="en-US" dirty="0"/>
              <a:t>and click on the left button to finalize the position</a:t>
            </a:r>
          </a:p>
          <a:p>
            <a:pPr>
              <a:defRPr b="0">
                <a:latin typeface="Futura"/>
                <a:ea typeface="Futura"/>
                <a:cs typeface="Futura"/>
                <a:sym typeface="Futura"/>
              </a:defRPr>
            </a:pPr>
            <a:endParaRPr lang="en-US" dirty="0"/>
          </a:p>
          <a:p>
            <a:pPr>
              <a:defRPr b="0">
                <a:latin typeface="Futura"/>
                <a:ea typeface="Futura"/>
                <a:cs typeface="Futura"/>
                <a:sym typeface="Futura"/>
              </a:defRPr>
            </a:pPr>
            <a:endParaRPr lang="en-US" dirty="0"/>
          </a:p>
        </p:txBody>
      </p:sp>
      <p:pic>
        <p:nvPicPr>
          <p:cNvPr id="16" name="Picture 15" descr="A picture containing meter&#10;&#10;Description automatically generated">
            <a:extLst>
              <a:ext uri="{FF2B5EF4-FFF2-40B4-BE49-F238E27FC236}">
                <a16:creationId xmlns:a16="http://schemas.microsoft.com/office/drawing/2014/main" id="{22FD71C4-6035-C54A-B11E-9E9ADDB948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82416" y="2418367"/>
            <a:ext cx="5410947" cy="2694248"/>
          </a:xfrm>
          <a:prstGeom prst="rect">
            <a:avLst/>
          </a:prstGeom>
        </p:spPr>
      </p:pic>
      <p:sp>
        <p:nvSpPr>
          <p:cNvPr id="5" name="Oval 4">
            <a:extLst>
              <a:ext uri="{FF2B5EF4-FFF2-40B4-BE49-F238E27FC236}">
                <a16:creationId xmlns:a16="http://schemas.microsoft.com/office/drawing/2014/main" id="{4246572E-0C83-B442-9D91-125C4F489CF2}"/>
              </a:ext>
            </a:extLst>
          </p:cNvPr>
          <p:cNvSpPr/>
          <p:nvPr/>
        </p:nvSpPr>
        <p:spPr>
          <a:xfrm>
            <a:off x="3511416" y="3268707"/>
            <a:ext cx="209813" cy="209813"/>
          </a:xfrm>
          <a:prstGeom prst="ellipse">
            <a:avLst/>
          </a:prstGeom>
          <a:solidFill>
            <a:schemeClr val="accent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7" name="Rectangle 16">
            <a:extLst>
              <a:ext uri="{FF2B5EF4-FFF2-40B4-BE49-F238E27FC236}">
                <a16:creationId xmlns:a16="http://schemas.microsoft.com/office/drawing/2014/main" id="{F7E80DED-1A95-4B44-8D22-8982FD285002}"/>
              </a:ext>
            </a:extLst>
          </p:cNvPr>
          <p:cNvSpPr/>
          <p:nvPr/>
        </p:nvSpPr>
        <p:spPr>
          <a:xfrm>
            <a:off x="3557148" y="4288512"/>
            <a:ext cx="1117614" cy="461665"/>
          </a:xfrm>
          <a:prstGeom prst="rect">
            <a:avLst/>
          </a:prstGeom>
        </p:spPr>
        <p:txBody>
          <a:bodyPr wrap="none">
            <a:spAutoFit/>
          </a:bodyPr>
          <a:lstStyle/>
          <a:p>
            <a:r>
              <a:rPr lang="en-US" b="0" dirty="0"/>
              <a:t>expect</a:t>
            </a:r>
          </a:p>
        </p:txBody>
      </p:sp>
      <p:sp>
        <p:nvSpPr>
          <p:cNvPr id="19" name="Freeform 18">
            <a:extLst>
              <a:ext uri="{FF2B5EF4-FFF2-40B4-BE49-F238E27FC236}">
                <a16:creationId xmlns:a16="http://schemas.microsoft.com/office/drawing/2014/main" id="{159A3A14-B59A-7C47-9012-6845B6DCF930}"/>
              </a:ext>
            </a:extLst>
          </p:cNvPr>
          <p:cNvSpPr/>
          <p:nvPr/>
        </p:nvSpPr>
        <p:spPr>
          <a:xfrm>
            <a:off x="7749373" y="3651115"/>
            <a:ext cx="748146" cy="1403151"/>
          </a:xfrm>
          <a:custGeom>
            <a:avLst/>
            <a:gdLst>
              <a:gd name="connsiteX0" fmla="*/ 218210 w 748146"/>
              <a:gd name="connsiteY0" fmla="*/ 21160 h 1403151"/>
              <a:gd name="connsiteX1" fmla="*/ 166255 w 748146"/>
              <a:gd name="connsiteY1" fmla="*/ 104288 h 1403151"/>
              <a:gd name="connsiteX2" fmla="*/ 114300 w 748146"/>
              <a:gd name="connsiteY2" fmla="*/ 166633 h 1403151"/>
              <a:gd name="connsiteX3" fmla="*/ 83128 w 748146"/>
              <a:gd name="connsiteY3" fmla="*/ 228979 h 1403151"/>
              <a:gd name="connsiteX4" fmla="*/ 62346 w 748146"/>
              <a:gd name="connsiteY4" fmla="*/ 291324 h 1403151"/>
              <a:gd name="connsiteX5" fmla="*/ 41564 w 748146"/>
              <a:gd name="connsiteY5" fmla="*/ 322497 h 1403151"/>
              <a:gd name="connsiteX6" fmla="*/ 10391 w 748146"/>
              <a:gd name="connsiteY6" fmla="*/ 416015 h 1403151"/>
              <a:gd name="connsiteX7" fmla="*/ 0 w 748146"/>
              <a:gd name="connsiteY7" fmla="*/ 447188 h 1403151"/>
              <a:gd name="connsiteX8" fmla="*/ 10391 w 748146"/>
              <a:gd name="connsiteY8" fmla="*/ 748524 h 1403151"/>
              <a:gd name="connsiteX9" fmla="*/ 31173 w 748146"/>
              <a:gd name="connsiteY9" fmla="*/ 821260 h 1403151"/>
              <a:gd name="connsiteX10" fmla="*/ 62346 w 748146"/>
              <a:gd name="connsiteY10" fmla="*/ 925170 h 1403151"/>
              <a:gd name="connsiteX11" fmla="*/ 103910 w 748146"/>
              <a:gd name="connsiteY11" fmla="*/ 987515 h 1403151"/>
              <a:gd name="connsiteX12" fmla="*/ 124691 w 748146"/>
              <a:gd name="connsiteY12" fmla="*/ 1018688 h 1403151"/>
              <a:gd name="connsiteX13" fmla="*/ 155864 w 748146"/>
              <a:gd name="connsiteY13" fmla="*/ 1049860 h 1403151"/>
              <a:gd name="connsiteX14" fmla="*/ 197428 w 748146"/>
              <a:gd name="connsiteY14" fmla="*/ 1112206 h 1403151"/>
              <a:gd name="connsiteX15" fmla="*/ 238991 w 748146"/>
              <a:gd name="connsiteY15" fmla="*/ 1174551 h 1403151"/>
              <a:gd name="connsiteX16" fmla="*/ 259773 w 748146"/>
              <a:gd name="connsiteY16" fmla="*/ 1205724 h 1403151"/>
              <a:gd name="connsiteX17" fmla="*/ 280555 w 748146"/>
              <a:gd name="connsiteY17" fmla="*/ 1236897 h 1403151"/>
              <a:gd name="connsiteX18" fmla="*/ 405246 w 748146"/>
              <a:gd name="connsiteY18" fmla="*/ 1340806 h 1403151"/>
              <a:gd name="connsiteX19" fmla="*/ 436419 w 748146"/>
              <a:gd name="connsiteY19" fmla="*/ 1361588 h 1403151"/>
              <a:gd name="connsiteX20" fmla="*/ 467591 w 748146"/>
              <a:gd name="connsiteY20" fmla="*/ 1371979 h 1403151"/>
              <a:gd name="connsiteX21" fmla="*/ 540328 w 748146"/>
              <a:gd name="connsiteY21" fmla="*/ 1403151 h 1403151"/>
              <a:gd name="connsiteX22" fmla="*/ 696191 w 748146"/>
              <a:gd name="connsiteY22" fmla="*/ 1392760 h 1403151"/>
              <a:gd name="connsiteX23" fmla="*/ 716973 w 748146"/>
              <a:gd name="connsiteY23" fmla="*/ 1361588 h 1403151"/>
              <a:gd name="connsiteX24" fmla="*/ 737755 w 748146"/>
              <a:gd name="connsiteY24" fmla="*/ 1299242 h 1403151"/>
              <a:gd name="connsiteX25" fmla="*/ 748146 w 748146"/>
              <a:gd name="connsiteY25" fmla="*/ 1268070 h 1403151"/>
              <a:gd name="connsiteX26" fmla="*/ 737755 w 748146"/>
              <a:gd name="connsiteY26" fmla="*/ 1164160 h 1403151"/>
              <a:gd name="connsiteX27" fmla="*/ 727364 w 748146"/>
              <a:gd name="connsiteY27" fmla="*/ 1132988 h 1403151"/>
              <a:gd name="connsiteX28" fmla="*/ 706582 w 748146"/>
              <a:gd name="connsiteY28" fmla="*/ 1049860 h 1403151"/>
              <a:gd name="connsiteX29" fmla="*/ 696191 w 748146"/>
              <a:gd name="connsiteY29" fmla="*/ 987515 h 1403151"/>
              <a:gd name="connsiteX30" fmla="*/ 685800 w 748146"/>
              <a:gd name="connsiteY30" fmla="*/ 935560 h 1403151"/>
              <a:gd name="connsiteX31" fmla="*/ 665019 w 748146"/>
              <a:gd name="connsiteY31" fmla="*/ 800479 h 1403151"/>
              <a:gd name="connsiteX32" fmla="*/ 644237 w 748146"/>
              <a:gd name="connsiteY32" fmla="*/ 738133 h 1403151"/>
              <a:gd name="connsiteX33" fmla="*/ 623455 w 748146"/>
              <a:gd name="connsiteY33" fmla="*/ 675788 h 1403151"/>
              <a:gd name="connsiteX34" fmla="*/ 602673 w 748146"/>
              <a:gd name="connsiteY34" fmla="*/ 613442 h 1403151"/>
              <a:gd name="connsiteX35" fmla="*/ 592282 w 748146"/>
              <a:gd name="connsiteY35" fmla="*/ 582270 h 1403151"/>
              <a:gd name="connsiteX36" fmla="*/ 519546 w 748146"/>
              <a:gd name="connsiteY36" fmla="*/ 488751 h 1403151"/>
              <a:gd name="connsiteX37" fmla="*/ 488373 w 748146"/>
              <a:gd name="connsiteY37" fmla="*/ 426406 h 1403151"/>
              <a:gd name="connsiteX38" fmla="*/ 457200 w 748146"/>
              <a:gd name="connsiteY38" fmla="*/ 364060 h 1403151"/>
              <a:gd name="connsiteX39" fmla="*/ 415637 w 748146"/>
              <a:gd name="connsiteY39" fmla="*/ 239370 h 1403151"/>
              <a:gd name="connsiteX40" fmla="*/ 405246 w 748146"/>
              <a:gd name="connsiteY40" fmla="*/ 208197 h 1403151"/>
              <a:gd name="connsiteX41" fmla="*/ 394855 w 748146"/>
              <a:gd name="connsiteY41" fmla="*/ 177024 h 1403151"/>
              <a:gd name="connsiteX42" fmla="*/ 374073 w 748146"/>
              <a:gd name="connsiteY42" fmla="*/ 93897 h 1403151"/>
              <a:gd name="connsiteX43" fmla="*/ 301337 w 748146"/>
              <a:gd name="connsiteY43" fmla="*/ 10770 h 1403151"/>
              <a:gd name="connsiteX44" fmla="*/ 270164 w 748146"/>
              <a:gd name="connsiteY44" fmla="*/ 379 h 1403151"/>
              <a:gd name="connsiteX45" fmla="*/ 218210 w 748146"/>
              <a:gd name="connsiteY45" fmla="*/ 21160 h 1403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48146" h="1403151">
                <a:moveTo>
                  <a:pt x="218210" y="21160"/>
                </a:moveTo>
                <a:cubicBezTo>
                  <a:pt x="200892" y="38478"/>
                  <a:pt x="177678" y="90581"/>
                  <a:pt x="166255" y="104288"/>
                </a:cubicBezTo>
                <a:cubicBezTo>
                  <a:pt x="99582" y="184294"/>
                  <a:pt x="165898" y="89236"/>
                  <a:pt x="114300" y="166633"/>
                </a:cubicBezTo>
                <a:cubicBezTo>
                  <a:pt x="76416" y="280295"/>
                  <a:pt x="136831" y="108148"/>
                  <a:pt x="83128" y="228979"/>
                </a:cubicBezTo>
                <a:cubicBezTo>
                  <a:pt x="74231" y="248997"/>
                  <a:pt x="74497" y="273097"/>
                  <a:pt x="62346" y="291324"/>
                </a:cubicBezTo>
                <a:cubicBezTo>
                  <a:pt x="55419" y="301715"/>
                  <a:pt x="46636" y="311085"/>
                  <a:pt x="41564" y="322497"/>
                </a:cubicBezTo>
                <a:cubicBezTo>
                  <a:pt x="41562" y="322500"/>
                  <a:pt x="15587" y="400427"/>
                  <a:pt x="10391" y="416015"/>
                </a:cubicBezTo>
                <a:lnTo>
                  <a:pt x="0" y="447188"/>
                </a:lnTo>
                <a:cubicBezTo>
                  <a:pt x="3464" y="547633"/>
                  <a:pt x="4311" y="648203"/>
                  <a:pt x="10391" y="748524"/>
                </a:cubicBezTo>
                <a:cubicBezTo>
                  <a:pt x="11641" y="769141"/>
                  <a:pt x="25314" y="800754"/>
                  <a:pt x="31173" y="821260"/>
                </a:cubicBezTo>
                <a:cubicBezTo>
                  <a:pt x="38434" y="846673"/>
                  <a:pt x="49999" y="906650"/>
                  <a:pt x="62346" y="925170"/>
                </a:cubicBezTo>
                <a:lnTo>
                  <a:pt x="103910" y="987515"/>
                </a:lnTo>
                <a:cubicBezTo>
                  <a:pt x="110837" y="997906"/>
                  <a:pt x="115860" y="1009858"/>
                  <a:pt x="124691" y="1018688"/>
                </a:cubicBezTo>
                <a:cubicBezTo>
                  <a:pt x="135082" y="1029079"/>
                  <a:pt x="146842" y="1038261"/>
                  <a:pt x="155864" y="1049860"/>
                </a:cubicBezTo>
                <a:cubicBezTo>
                  <a:pt x="171198" y="1069575"/>
                  <a:pt x="183573" y="1091424"/>
                  <a:pt x="197428" y="1112206"/>
                </a:cubicBezTo>
                <a:lnTo>
                  <a:pt x="238991" y="1174551"/>
                </a:lnTo>
                <a:lnTo>
                  <a:pt x="259773" y="1205724"/>
                </a:lnTo>
                <a:cubicBezTo>
                  <a:pt x="266700" y="1216115"/>
                  <a:pt x="271724" y="1228066"/>
                  <a:pt x="280555" y="1236897"/>
                </a:cubicBezTo>
                <a:cubicBezTo>
                  <a:pt x="360561" y="1316903"/>
                  <a:pt x="318446" y="1282940"/>
                  <a:pt x="405246" y="1340806"/>
                </a:cubicBezTo>
                <a:cubicBezTo>
                  <a:pt x="415637" y="1347733"/>
                  <a:pt x="424571" y="1357639"/>
                  <a:pt x="436419" y="1361588"/>
                </a:cubicBezTo>
                <a:cubicBezTo>
                  <a:pt x="446810" y="1365052"/>
                  <a:pt x="457795" y="1367081"/>
                  <a:pt x="467591" y="1371979"/>
                </a:cubicBezTo>
                <a:cubicBezTo>
                  <a:pt x="539347" y="1407857"/>
                  <a:pt x="453828" y="1381526"/>
                  <a:pt x="540328" y="1403151"/>
                </a:cubicBezTo>
                <a:cubicBezTo>
                  <a:pt x="592282" y="1399687"/>
                  <a:pt x="645505" y="1404686"/>
                  <a:pt x="696191" y="1392760"/>
                </a:cubicBezTo>
                <a:cubicBezTo>
                  <a:pt x="708347" y="1389900"/>
                  <a:pt x="711901" y="1373000"/>
                  <a:pt x="716973" y="1361588"/>
                </a:cubicBezTo>
                <a:cubicBezTo>
                  <a:pt x="725870" y="1341570"/>
                  <a:pt x="730828" y="1320024"/>
                  <a:pt x="737755" y="1299242"/>
                </a:cubicBezTo>
                <a:lnTo>
                  <a:pt x="748146" y="1268070"/>
                </a:lnTo>
                <a:cubicBezTo>
                  <a:pt x="744682" y="1233433"/>
                  <a:pt x="743048" y="1198565"/>
                  <a:pt x="737755" y="1164160"/>
                </a:cubicBezTo>
                <a:cubicBezTo>
                  <a:pt x="736090" y="1153335"/>
                  <a:pt x="730246" y="1143555"/>
                  <a:pt x="727364" y="1132988"/>
                </a:cubicBezTo>
                <a:cubicBezTo>
                  <a:pt x="719849" y="1105432"/>
                  <a:pt x="711278" y="1078033"/>
                  <a:pt x="706582" y="1049860"/>
                </a:cubicBezTo>
                <a:cubicBezTo>
                  <a:pt x="703118" y="1029078"/>
                  <a:pt x="699960" y="1008243"/>
                  <a:pt x="696191" y="987515"/>
                </a:cubicBezTo>
                <a:cubicBezTo>
                  <a:pt x="693032" y="970139"/>
                  <a:pt x="688703" y="952981"/>
                  <a:pt x="685800" y="935560"/>
                </a:cubicBezTo>
                <a:cubicBezTo>
                  <a:pt x="682502" y="915770"/>
                  <a:pt x="670773" y="823494"/>
                  <a:pt x="665019" y="800479"/>
                </a:cubicBezTo>
                <a:cubicBezTo>
                  <a:pt x="659706" y="779227"/>
                  <a:pt x="651164" y="758915"/>
                  <a:pt x="644237" y="738133"/>
                </a:cubicBezTo>
                <a:lnTo>
                  <a:pt x="623455" y="675788"/>
                </a:lnTo>
                <a:lnTo>
                  <a:pt x="602673" y="613442"/>
                </a:lnTo>
                <a:cubicBezTo>
                  <a:pt x="599209" y="603051"/>
                  <a:pt x="598357" y="591383"/>
                  <a:pt x="592282" y="582270"/>
                </a:cubicBezTo>
                <a:cubicBezTo>
                  <a:pt x="542568" y="507697"/>
                  <a:pt x="568380" y="537585"/>
                  <a:pt x="519546" y="488751"/>
                </a:cubicBezTo>
                <a:cubicBezTo>
                  <a:pt x="493427" y="410397"/>
                  <a:pt x="528661" y="506981"/>
                  <a:pt x="488373" y="426406"/>
                </a:cubicBezTo>
                <a:cubicBezTo>
                  <a:pt x="445352" y="340365"/>
                  <a:pt x="516758" y="453397"/>
                  <a:pt x="457200" y="364060"/>
                </a:cubicBezTo>
                <a:lnTo>
                  <a:pt x="415637" y="239370"/>
                </a:lnTo>
                <a:lnTo>
                  <a:pt x="405246" y="208197"/>
                </a:lnTo>
                <a:cubicBezTo>
                  <a:pt x="401782" y="197806"/>
                  <a:pt x="397512" y="187650"/>
                  <a:pt x="394855" y="177024"/>
                </a:cubicBezTo>
                <a:cubicBezTo>
                  <a:pt x="387928" y="149315"/>
                  <a:pt x="389916" y="117662"/>
                  <a:pt x="374073" y="93897"/>
                </a:cubicBezTo>
                <a:cubicBezTo>
                  <a:pt x="342899" y="47135"/>
                  <a:pt x="344634" y="32418"/>
                  <a:pt x="301337" y="10770"/>
                </a:cubicBezTo>
                <a:cubicBezTo>
                  <a:pt x="291540" y="5872"/>
                  <a:pt x="281007" y="1928"/>
                  <a:pt x="270164" y="379"/>
                </a:cubicBezTo>
                <a:cubicBezTo>
                  <a:pt x="256449" y="-1580"/>
                  <a:pt x="235528" y="3842"/>
                  <a:pt x="218210" y="21160"/>
                </a:cubicBezTo>
                <a:close/>
              </a:path>
            </a:pathLst>
          </a:custGeom>
          <a:solidFill>
            <a:schemeClr val="accent1">
              <a:lumOff val="13529"/>
              <a:alpha val="4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20" name="Oval 19">
            <a:extLst>
              <a:ext uri="{FF2B5EF4-FFF2-40B4-BE49-F238E27FC236}">
                <a16:creationId xmlns:a16="http://schemas.microsoft.com/office/drawing/2014/main" id="{DB136946-222E-0E47-8AAE-0CFB06C0E022}"/>
              </a:ext>
            </a:extLst>
          </p:cNvPr>
          <p:cNvSpPr/>
          <p:nvPr/>
        </p:nvSpPr>
        <p:spPr>
          <a:xfrm>
            <a:off x="3511415" y="3268706"/>
            <a:ext cx="209813" cy="209813"/>
          </a:xfrm>
          <a:prstGeom prst="ellipse">
            <a:avLst/>
          </a:prstGeom>
          <a:solidFill>
            <a:srgbClr val="FF00C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Tree>
    <p:extLst>
      <p:ext uri="{BB962C8B-B14F-4D97-AF65-F5344CB8AC3E}">
        <p14:creationId xmlns:p14="http://schemas.microsoft.com/office/powerpoint/2010/main" val="13978368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1000" tmFilter="0, 0; .2, .5; .8, .5; 1, 0"/>
                                        <p:tgtEl>
                                          <p:spTgt spid="19"/>
                                        </p:tgtEl>
                                      </p:cBhvr>
                                    </p:animEffect>
                                    <p:animScale>
                                      <p:cBhvr>
                                        <p:cTn id="7" dur="500" autoRev="1" fill="hold"/>
                                        <p:tgtEl>
                                          <p:spTgt spid="19"/>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a:extLst>
              <a:ext uri="{FF2B5EF4-FFF2-40B4-BE49-F238E27FC236}">
                <a16:creationId xmlns:a16="http://schemas.microsoft.com/office/drawing/2014/main" id="{259B61EF-C99E-3742-9703-89B317A52391}"/>
              </a:ext>
            </a:extLst>
          </p:cNvPr>
          <p:cNvSpPr/>
          <p:nvPr/>
        </p:nvSpPr>
        <p:spPr>
          <a:xfrm>
            <a:off x="5466610" y="8293689"/>
            <a:ext cx="1297257" cy="428579"/>
          </a:xfrm>
          <a:prstGeom prst="rect">
            <a:avLst/>
          </a:prstGeom>
          <a:solidFill>
            <a:srgbClr val="FF00C7"/>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sp>
        <p:nvSpPr>
          <p:cNvPr id="18" name="Rectangle">
            <a:extLst>
              <a:ext uri="{FF2B5EF4-FFF2-40B4-BE49-F238E27FC236}">
                <a16:creationId xmlns:a16="http://schemas.microsoft.com/office/drawing/2014/main" id="{3CFEB831-1869-0B48-A172-B529BBB23577}"/>
              </a:ext>
            </a:extLst>
          </p:cNvPr>
          <p:cNvSpPr/>
          <p:nvPr/>
        </p:nvSpPr>
        <p:spPr>
          <a:xfrm>
            <a:off x="5496106" y="7598678"/>
            <a:ext cx="1578462" cy="428579"/>
          </a:xfrm>
          <a:prstGeom prst="rect">
            <a:avLst/>
          </a:prstGeom>
          <a:solidFill>
            <a:srgbClr val="0070C0"/>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grpSp>
        <p:nvGrpSpPr>
          <p:cNvPr id="9" name="Group 8">
            <a:extLst>
              <a:ext uri="{FF2B5EF4-FFF2-40B4-BE49-F238E27FC236}">
                <a16:creationId xmlns:a16="http://schemas.microsoft.com/office/drawing/2014/main" id="{F00EDDA3-B824-FF46-921E-C1431566D696}"/>
              </a:ext>
            </a:extLst>
          </p:cNvPr>
          <p:cNvGrpSpPr/>
          <p:nvPr/>
        </p:nvGrpSpPr>
        <p:grpSpPr>
          <a:xfrm rot="20495788">
            <a:off x="6063916" y="1496596"/>
            <a:ext cx="6102082" cy="6102082"/>
            <a:chOff x="2057400" y="431800"/>
            <a:chExt cx="6944360" cy="6944360"/>
          </a:xfrm>
        </p:grpSpPr>
        <p:pic>
          <p:nvPicPr>
            <p:cNvPr id="3" name="Picture 2" descr="A picture containing sitting, black, white, light&#10;&#10;Description automatically generated">
              <a:extLst>
                <a:ext uri="{FF2B5EF4-FFF2-40B4-BE49-F238E27FC236}">
                  <a16:creationId xmlns:a16="http://schemas.microsoft.com/office/drawing/2014/main" id="{3ABC7893-63DF-2248-88A5-2B98ABA010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7400" y="431800"/>
              <a:ext cx="6944360" cy="6944360"/>
            </a:xfrm>
            <a:prstGeom prst="rect">
              <a:avLst/>
            </a:prstGeom>
          </p:spPr>
        </p:pic>
        <p:pic>
          <p:nvPicPr>
            <p:cNvPr id="8" name="Picture 7">
              <a:extLst>
                <a:ext uri="{FF2B5EF4-FFF2-40B4-BE49-F238E27FC236}">
                  <a16:creationId xmlns:a16="http://schemas.microsoft.com/office/drawing/2014/main" id="{5B8B3F0E-C1E4-664A-963D-8B34E2C3C889}"/>
                </a:ext>
              </a:extLst>
            </p:cNvPr>
            <p:cNvPicPr>
              <a:picLocks noChangeAspect="1"/>
            </p:cNvPicPr>
            <p:nvPr/>
          </p:nvPicPr>
          <p:blipFill rotWithShape="1">
            <a:blip r:embed="rId4"/>
            <a:srcRect l="20000" t="25715" r="29787" b="25714"/>
            <a:stretch/>
          </p:blipFill>
          <p:spPr>
            <a:xfrm>
              <a:off x="4273148" y="3210560"/>
              <a:ext cx="432667" cy="418519"/>
            </a:xfrm>
            <a:prstGeom prst="rect">
              <a:avLst/>
            </a:prstGeom>
          </p:spPr>
        </p:pic>
      </p:grpSp>
      <p:sp>
        <p:nvSpPr>
          <p:cNvPr id="13" name="Rectangle">
            <a:extLst>
              <a:ext uri="{FF2B5EF4-FFF2-40B4-BE49-F238E27FC236}">
                <a16:creationId xmlns:a16="http://schemas.microsoft.com/office/drawing/2014/main" id="{788420BA-050F-E141-927C-BAD22272D094}"/>
              </a:ext>
            </a:extLst>
          </p:cNvPr>
          <p:cNvSpPr/>
          <p:nvPr/>
        </p:nvSpPr>
        <p:spPr>
          <a:xfrm>
            <a:off x="4836642" y="7170099"/>
            <a:ext cx="1227274" cy="428579"/>
          </a:xfrm>
          <a:prstGeom prst="rect">
            <a:avLst/>
          </a:prstGeom>
          <a:solidFill>
            <a:schemeClr val="accent5"/>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sp>
        <p:nvSpPr>
          <p:cNvPr id="4" name="Rectangle 3">
            <a:extLst>
              <a:ext uri="{FF2B5EF4-FFF2-40B4-BE49-F238E27FC236}">
                <a16:creationId xmlns:a16="http://schemas.microsoft.com/office/drawing/2014/main" id="{E0DD8062-301A-A64A-84F7-A1004FBD9D69}"/>
              </a:ext>
            </a:extLst>
          </p:cNvPr>
          <p:cNvSpPr/>
          <p:nvPr/>
        </p:nvSpPr>
        <p:spPr>
          <a:xfrm>
            <a:off x="2499360" y="7183180"/>
            <a:ext cx="8448040" cy="2308324"/>
          </a:xfrm>
          <a:prstGeom prst="rect">
            <a:avLst/>
          </a:prstGeom>
        </p:spPr>
        <p:txBody>
          <a:bodyPr wrap="square">
            <a:spAutoFit/>
          </a:bodyPr>
          <a:lstStyle/>
          <a:p>
            <a:pPr>
              <a:defRPr b="0">
                <a:latin typeface="Futura"/>
                <a:ea typeface="Futura"/>
                <a:cs typeface="Futura"/>
                <a:sym typeface="Futura"/>
              </a:defRPr>
            </a:pPr>
            <a:r>
              <a:rPr lang="en-US" dirty="0"/>
              <a:t>Roll the red ball to move the mouse cursor</a:t>
            </a:r>
          </a:p>
          <a:p>
            <a:pPr>
              <a:defRPr b="0">
                <a:latin typeface="Futura"/>
                <a:ea typeface="Futura"/>
                <a:cs typeface="Futura"/>
                <a:sym typeface="Futura"/>
              </a:defRPr>
            </a:pPr>
            <a:r>
              <a:rPr lang="en-US" dirty="0"/>
              <a:t>and click on the left button to finalize the position</a:t>
            </a:r>
          </a:p>
          <a:p>
            <a:pPr>
              <a:defRPr b="0">
                <a:latin typeface="Futura"/>
                <a:ea typeface="Futura"/>
                <a:cs typeface="Futura"/>
                <a:sym typeface="Futura"/>
              </a:defRPr>
            </a:pPr>
            <a:endParaRPr lang="en-US" dirty="0"/>
          </a:p>
          <a:p>
            <a:pPr>
              <a:defRPr b="0">
                <a:latin typeface="Futura"/>
                <a:ea typeface="Futura"/>
                <a:cs typeface="Futura"/>
                <a:sym typeface="Futura"/>
              </a:defRPr>
            </a:pPr>
            <a:r>
              <a:rPr lang="en-US" dirty="0"/>
              <a:t>the cursor will turn pink after clicking on the left</a:t>
            </a:r>
          </a:p>
          <a:p>
            <a:pPr>
              <a:defRPr b="0">
                <a:latin typeface="Futura"/>
                <a:ea typeface="Futura"/>
                <a:cs typeface="Futura"/>
                <a:sym typeface="Futura"/>
              </a:defRPr>
            </a:pPr>
            <a:endParaRPr lang="en-US" dirty="0"/>
          </a:p>
          <a:p>
            <a:pPr>
              <a:defRPr b="0">
                <a:latin typeface="Futura"/>
                <a:ea typeface="Futura"/>
                <a:cs typeface="Futura"/>
                <a:sym typeface="Futura"/>
              </a:defRPr>
            </a:pPr>
            <a:endParaRPr lang="en-US" dirty="0"/>
          </a:p>
        </p:txBody>
      </p:sp>
      <p:pic>
        <p:nvPicPr>
          <p:cNvPr id="16" name="Picture 15" descr="A picture containing meter&#10;&#10;Description automatically generated">
            <a:extLst>
              <a:ext uri="{FF2B5EF4-FFF2-40B4-BE49-F238E27FC236}">
                <a16:creationId xmlns:a16="http://schemas.microsoft.com/office/drawing/2014/main" id="{22FD71C4-6035-C54A-B11E-9E9ADDB948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82416" y="2418367"/>
            <a:ext cx="5410947" cy="2694248"/>
          </a:xfrm>
          <a:prstGeom prst="rect">
            <a:avLst/>
          </a:prstGeom>
        </p:spPr>
      </p:pic>
      <p:sp>
        <p:nvSpPr>
          <p:cNvPr id="5" name="Oval 4">
            <a:extLst>
              <a:ext uri="{FF2B5EF4-FFF2-40B4-BE49-F238E27FC236}">
                <a16:creationId xmlns:a16="http://schemas.microsoft.com/office/drawing/2014/main" id="{4246572E-0C83-B442-9D91-125C4F489CF2}"/>
              </a:ext>
            </a:extLst>
          </p:cNvPr>
          <p:cNvSpPr/>
          <p:nvPr/>
        </p:nvSpPr>
        <p:spPr>
          <a:xfrm>
            <a:off x="4004423" y="4698279"/>
            <a:ext cx="209813" cy="209813"/>
          </a:xfrm>
          <a:prstGeom prst="ellipse">
            <a:avLst/>
          </a:prstGeom>
          <a:solidFill>
            <a:schemeClr val="accent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7" name="Rectangle 16">
            <a:extLst>
              <a:ext uri="{FF2B5EF4-FFF2-40B4-BE49-F238E27FC236}">
                <a16:creationId xmlns:a16="http://schemas.microsoft.com/office/drawing/2014/main" id="{F7E80DED-1A95-4B44-8D22-8982FD285002}"/>
              </a:ext>
            </a:extLst>
          </p:cNvPr>
          <p:cNvSpPr/>
          <p:nvPr/>
        </p:nvSpPr>
        <p:spPr>
          <a:xfrm>
            <a:off x="3557148" y="4288512"/>
            <a:ext cx="1117614" cy="461665"/>
          </a:xfrm>
          <a:prstGeom prst="rect">
            <a:avLst/>
          </a:prstGeom>
        </p:spPr>
        <p:txBody>
          <a:bodyPr wrap="none">
            <a:spAutoFit/>
          </a:bodyPr>
          <a:lstStyle/>
          <a:p>
            <a:r>
              <a:rPr lang="en-US" b="0" dirty="0"/>
              <a:t>expect</a:t>
            </a:r>
          </a:p>
        </p:txBody>
      </p:sp>
      <p:sp>
        <p:nvSpPr>
          <p:cNvPr id="15" name="Oval 14">
            <a:extLst>
              <a:ext uri="{FF2B5EF4-FFF2-40B4-BE49-F238E27FC236}">
                <a16:creationId xmlns:a16="http://schemas.microsoft.com/office/drawing/2014/main" id="{471AC617-8867-D548-B199-28FF7F3414EB}"/>
              </a:ext>
            </a:extLst>
          </p:cNvPr>
          <p:cNvSpPr/>
          <p:nvPr/>
        </p:nvSpPr>
        <p:spPr>
          <a:xfrm>
            <a:off x="3532268" y="3290380"/>
            <a:ext cx="209813" cy="209813"/>
          </a:xfrm>
          <a:prstGeom prst="ellipse">
            <a:avLst/>
          </a:prstGeom>
          <a:solidFill>
            <a:srgbClr val="FF00C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 name="Freeform 19">
            <a:extLst>
              <a:ext uri="{FF2B5EF4-FFF2-40B4-BE49-F238E27FC236}">
                <a16:creationId xmlns:a16="http://schemas.microsoft.com/office/drawing/2014/main" id="{0B3ACC32-ED03-FE4A-871F-FAE48274E118}"/>
              </a:ext>
            </a:extLst>
          </p:cNvPr>
          <p:cNvSpPr/>
          <p:nvPr/>
        </p:nvSpPr>
        <p:spPr>
          <a:xfrm>
            <a:off x="7749373" y="3651115"/>
            <a:ext cx="748146" cy="1403151"/>
          </a:xfrm>
          <a:custGeom>
            <a:avLst/>
            <a:gdLst>
              <a:gd name="connsiteX0" fmla="*/ 218210 w 748146"/>
              <a:gd name="connsiteY0" fmla="*/ 21160 h 1403151"/>
              <a:gd name="connsiteX1" fmla="*/ 166255 w 748146"/>
              <a:gd name="connsiteY1" fmla="*/ 104288 h 1403151"/>
              <a:gd name="connsiteX2" fmla="*/ 114300 w 748146"/>
              <a:gd name="connsiteY2" fmla="*/ 166633 h 1403151"/>
              <a:gd name="connsiteX3" fmla="*/ 83128 w 748146"/>
              <a:gd name="connsiteY3" fmla="*/ 228979 h 1403151"/>
              <a:gd name="connsiteX4" fmla="*/ 62346 w 748146"/>
              <a:gd name="connsiteY4" fmla="*/ 291324 h 1403151"/>
              <a:gd name="connsiteX5" fmla="*/ 41564 w 748146"/>
              <a:gd name="connsiteY5" fmla="*/ 322497 h 1403151"/>
              <a:gd name="connsiteX6" fmla="*/ 10391 w 748146"/>
              <a:gd name="connsiteY6" fmla="*/ 416015 h 1403151"/>
              <a:gd name="connsiteX7" fmla="*/ 0 w 748146"/>
              <a:gd name="connsiteY7" fmla="*/ 447188 h 1403151"/>
              <a:gd name="connsiteX8" fmla="*/ 10391 w 748146"/>
              <a:gd name="connsiteY8" fmla="*/ 748524 h 1403151"/>
              <a:gd name="connsiteX9" fmla="*/ 31173 w 748146"/>
              <a:gd name="connsiteY9" fmla="*/ 821260 h 1403151"/>
              <a:gd name="connsiteX10" fmla="*/ 62346 w 748146"/>
              <a:gd name="connsiteY10" fmla="*/ 925170 h 1403151"/>
              <a:gd name="connsiteX11" fmla="*/ 103910 w 748146"/>
              <a:gd name="connsiteY11" fmla="*/ 987515 h 1403151"/>
              <a:gd name="connsiteX12" fmla="*/ 124691 w 748146"/>
              <a:gd name="connsiteY12" fmla="*/ 1018688 h 1403151"/>
              <a:gd name="connsiteX13" fmla="*/ 155864 w 748146"/>
              <a:gd name="connsiteY13" fmla="*/ 1049860 h 1403151"/>
              <a:gd name="connsiteX14" fmla="*/ 197428 w 748146"/>
              <a:gd name="connsiteY14" fmla="*/ 1112206 h 1403151"/>
              <a:gd name="connsiteX15" fmla="*/ 238991 w 748146"/>
              <a:gd name="connsiteY15" fmla="*/ 1174551 h 1403151"/>
              <a:gd name="connsiteX16" fmla="*/ 259773 w 748146"/>
              <a:gd name="connsiteY16" fmla="*/ 1205724 h 1403151"/>
              <a:gd name="connsiteX17" fmla="*/ 280555 w 748146"/>
              <a:gd name="connsiteY17" fmla="*/ 1236897 h 1403151"/>
              <a:gd name="connsiteX18" fmla="*/ 405246 w 748146"/>
              <a:gd name="connsiteY18" fmla="*/ 1340806 h 1403151"/>
              <a:gd name="connsiteX19" fmla="*/ 436419 w 748146"/>
              <a:gd name="connsiteY19" fmla="*/ 1361588 h 1403151"/>
              <a:gd name="connsiteX20" fmla="*/ 467591 w 748146"/>
              <a:gd name="connsiteY20" fmla="*/ 1371979 h 1403151"/>
              <a:gd name="connsiteX21" fmla="*/ 540328 w 748146"/>
              <a:gd name="connsiteY21" fmla="*/ 1403151 h 1403151"/>
              <a:gd name="connsiteX22" fmla="*/ 696191 w 748146"/>
              <a:gd name="connsiteY22" fmla="*/ 1392760 h 1403151"/>
              <a:gd name="connsiteX23" fmla="*/ 716973 w 748146"/>
              <a:gd name="connsiteY23" fmla="*/ 1361588 h 1403151"/>
              <a:gd name="connsiteX24" fmla="*/ 737755 w 748146"/>
              <a:gd name="connsiteY24" fmla="*/ 1299242 h 1403151"/>
              <a:gd name="connsiteX25" fmla="*/ 748146 w 748146"/>
              <a:gd name="connsiteY25" fmla="*/ 1268070 h 1403151"/>
              <a:gd name="connsiteX26" fmla="*/ 737755 w 748146"/>
              <a:gd name="connsiteY26" fmla="*/ 1164160 h 1403151"/>
              <a:gd name="connsiteX27" fmla="*/ 727364 w 748146"/>
              <a:gd name="connsiteY27" fmla="*/ 1132988 h 1403151"/>
              <a:gd name="connsiteX28" fmla="*/ 706582 w 748146"/>
              <a:gd name="connsiteY28" fmla="*/ 1049860 h 1403151"/>
              <a:gd name="connsiteX29" fmla="*/ 696191 w 748146"/>
              <a:gd name="connsiteY29" fmla="*/ 987515 h 1403151"/>
              <a:gd name="connsiteX30" fmla="*/ 685800 w 748146"/>
              <a:gd name="connsiteY30" fmla="*/ 935560 h 1403151"/>
              <a:gd name="connsiteX31" fmla="*/ 665019 w 748146"/>
              <a:gd name="connsiteY31" fmla="*/ 800479 h 1403151"/>
              <a:gd name="connsiteX32" fmla="*/ 644237 w 748146"/>
              <a:gd name="connsiteY32" fmla="*/ 738133 h 1403151"/>
              <a:gd name="connsiteX33" fmla="*/ 623455 w 748146"/>
              <a:gd name="connsiteY33" fmla="*/ 675788 h 1403151"/>
              <a:gd name="connsiteX34" fmla="*/ 602673 w 748146"/>
              <a:gd name="connsiteY34" fmla="*/ 613442 h 1403151"/>
              <a:gd name="connsiteX35" fmla="*/ 592282 w 748146"/>
              <a:gd name="connsiteY35" fmla="*/ 582270 h 1403151"/>
              <a:gd name="connsiteX36" fmla="*/ 519546 w 748146"/>
              <a:gd name="connsiteY36" fmla="*/ 488751 h 1403151"/>
              <a:gd name="connsiteX37" fmla="*/ 488373 w 748146"/>
              <a:gd name="connsiteY37" fmla="*/ 426406 h 1403151"/>
              <a:gd name="connsiteX38" fmla="*/ 457200 w 748146"/>
              <a:gd name="connsiteY38" fmla="*/ 364060 h 1403151"/>
              <a:gd name="connsiteX39" fmla="*/ 415637 w 748146"/>
              <a:gd name="connsiteY39" fmla="*/ 239370 h 1403151"/>
              <a:gd name="connsiteX40" fmla="*/ 405246 w 748146"/>
              <a:gd name="connsiteY40" fmla="*/ 208197 h 1403151"/>
              <a:gd name="connsiteX41" fmla="*/ 394855 w 748146"/>
              <a:gd name="connsiteY41" fmla="*/ 177024 h 1403151"/>
              <a:gd name="connsiteX42" fmla="*/ 374073 w 748146"/>
              <a:gd name="connsiteY42" fmla="*/ 93897 h 1403151"/>
              <a:gd name="connsiteX43" fmla="*/ 301337 w 748146"/>
              <a:gd name="connsiteY43" fmla="*/ 10770 h 1403151"/>
              <a:gd name="connsiteX44" fmla="*/ 270164 w 748146"/>
              <a:gd name="connsiteY44" fmla="*/ 379 h 1403151"/>
              <a:gd name="connsiteX45" fmla="*/ 218210 w 748146"/>
              <a:gd name="connsiteY45" fmla="*/ 21160 h 1403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48146" h="1403151">
                <a:moveTo>
                  <a:pt x="218210" y="21160"/>
                </a:moveTo>
                <a:cubicBezTo>
                  <a:pt x="200892" y="38478"/>
                  <a:pt x="177678" y="90581"/>
                  <a:pt x="166255" y="104288"/>
                </a:cubicBezTo>
                <a:cubicBezTo>
                  <a:pt x="99582" y="184294"/>
                  <a:pt x="165898" y="89236"/>
                  <a:pt x="114300" y="166633"/>
                </a:cubicBezTo>
                <a:cubicBezTo>
                  <a:pt x="76416" y="280295"/>
                  <a:pt x="136831" y="108148"/>
                  <a:pt x="83128" y="228979"/>
                </a:cubicBezTo>
                <a:cubicBezTo>
                  <a:pt x="74231" y="248997"/>
                  <a:pt x="74497" y="273097"/>
                  <a:pt x="62346" y="291324"/>
                </a:cubicBezTo>
                <a:cubicBezTo>
                  <a:pt x="55419" y="301715"/>
                  <a:pt x="46636" y="311085"/>
                  <a:pt x="41564" y="322497"/>
                </a:cubicBezTo>
                <a:cubicBezTo>
                  <a:pt x="41562" y="322500"/>
                  <a:pt x="15587" y="400427"/>
                  <a:pt x="10391" y="416015"/>
                </a:cubicBezTo>
                <a:lnTo>
                  <a:pt x="0" y="447188"/>
                </a:lnTo>
                <a:cubicBezTo>
                  <a:pt x="3464" y="547633"/>
                  <a:pt x="4311" y="648203"/>
                  <a:pt x="10391" y="748524"/>
                </a:cubicBezTo>
                <a:cubicBezTo>
                  <a:pt x="11641" y="769141"/>
                  <a:pt x="25314" y="800754"/>
                  <a:pt x="31173" y="821260"/>
                </a:cubicBezTo>
                <a:cubicBezTo>
                  <a:pt x="38434" y="846673"/>
                  <a:pt x="49999" y="906650"/>
                  <a:pt x="62346" y="925170"/>
                </a:cubicBezTo>
                <a:lnTo>
                  <a:pt x="103910" y="987515"/>
                </a:lnTo>
                <a:cubicBezTo>
                  <a:pt x="110837" y="997906"/>
                  <a:pt x="115860" y="1009858"/>
                  <a:pt x="124691" y="1018688"/>
                </a:cubicBezTo>
                <a:cubicBezTo>
                  <a:pt x="135082" y="1029079"/>
                  <a:pt x="146842" y="1038261"/>
                  <a:pt x="155864" y="1049860"/>
                </a:cubicBezTo>
                <a:cubicBezTo>
                  <a:pt x="171198" y="1069575"/>
                  <a:pt x="183573" y="1091424"/>
                  <a:pt x="197428" y="1112206"/>
                </a:cubicBezTo>
                <a:lnTo>
                  <a:pt x="238991" y="1174551"/>
                </a:lnTo>
                <a:lnTo>
                  <a:pt x="259773" y="1205724"/>
                </a:lnTo>
                <a:cubicBezTo>
                  <a:pt x="266700" y="1216115"/>
                  <a:pt x="271724" y="1228066"/>
                  <a:pt x="280555" y="1236897"/>
                </a:cubicBezTo>
                <a:cubicBezTo>
                  <a:pt x="360561" y="1316903"/>
                  <a:pt x="318446" y="1282940"/>
                  <a:pt x="405246" y="1340806"/>
                </a:cubicBezTo>
                <a:cubicBezTo>
                  <a:pt x="415637" y="1347733"/>
                  <a:pt x="424571" y="1357639"/>
                  <a:pt x="436419" y="1361588"/>
                </a:cubicBezTo>
                <a:cubicBezTo>
                  <a:pt x="446810" y="1365052"/>
                  <a:pt x="457795" y="1367081"/>
                  <a:pt x="467591" y="1371979"/>
                </a:cubicBezTo>
                <a:cubicBezTo>
                  <a:pt x="539347" y="1407857"/>
                  <a:pt x="453828" y="1381526"/>
                  <a:pt x="540328" y="1403151"/>
                </a:cubicBezTo>
                <a:cubicBezTo>
                  <a:pt x="592282" y="1399687"/>
                  <a:pt x="645505" y="1404686"/>
                  <a:pt x="696191" y="1392760"/>
                </a:cubicBezTo>
                <a:cubicBezTo>
                  <a:pt x="708347" y="1389900"/>
                  <a:pt x="711901" y="1373000"/>
                  <a:pt x="716973" y="1361588"/>
                </a:cubicBezTo>
                <a:cubicBezTo>
                  <a:pt x="725870" y="1341570"/>
                  <a:pt x="730828" y="1320024"/>
                  <a:pt x="737755" y="1299242"/>
                </a:cubicBezTo>
                <a:lnTo>
                  <a:pt x="748146" y="1268070"/>
                </a:lnTo>
                <a:cubicBezTo>
                  <a:pt x="744682" y="1233433"/>
                  <a:pt x="743048" y="1198565"/>
                  <a:pt x="737755" y="1164160"/>
                </a:cubicBezTo>
                <a:cubicBezTo>
                  <a:pt x="736090" y="1153335"/>
                  <a:pt x="730246" y="1143555"/>
                  <a:pt x="727364" y="1132988"/>
                </a:cubicBezTo>
                <a:cubicBezTo>
                  <a:pt x="719849" y="1105432"/>
                  <a:pt x="711278" y="1078033"/>
                  <a:pt x="706582" y="1049860"/>
                </a:cubicBezTo>
                <a:cubicBezTo>
                  <a:pt x="703118" y="1029078"/>
                  <a:pt x="699960" y="1008243"/>
                  <a:pt x="696191" y="987515"/>
                </a:cubicBezTo>
                <a:cubicBezTo>
                  <a:pt x="693032" y="970139"/>
                  <a:pt x="688703" y="952981"/>
                  <a:pt x="685800" y="935560"/>
                </a:cubicBezTo>
                <a:cubicBezTo>
                  <a:pt x="682502" y="915770"/>
                  <a:pt x="670773" y="823494"/>
                  <a:pt x="665019" y="800479"/>
                </a:cubicBezTo>
                <a:cubicBezTo>
                  <a:pt x="659706" y="779227"/>
                  <a:pt x="651164" y="758915"/>
                  <a:pt x="644237" y="738133"/>
                </a:cubicBezTo>
                <a:lnTo>
                  <a:pt x="623455" y="675788"/>
                </a:lnTo>
                <a:lnTo>
                  <a:pt x="602673" y="613442"/>
                </a:lnTo>
                <a:cubicBezTo>
                  <a:pt x="599209" y="603051"/>
                  <a:pt x="598357" y="591383"/>
                  <a:pt x="592282" y="582270"/>
                </a:cubicBezTo>
                <a:cubicBezTo>
                  <a:pt x="542568" y="507697"/>
                  <a:pt x="568380" y="537585"/>
                  <a:pt x="519546" y="488751"/>
                </a:cubicBezTo>
                <a:cubicBezTo>
                  <a:pt x="493427" y="410397"/>
                  <a:pt x="528661" y="506981"/>
                  <a:pt x="488373" y="426406"/>
                </a:cubicBezTo>
                <a:cubicBezTo>
                  <a:pt x="445352" y="340365"/>
                  <a:pt x="516758" y="453397"/>
                  <a:pt x="457200" y="364060"/>
                </a:cubicBezTo>
                <a:lnTo>
                  <a:pt x="415637" y="239370"/>
                </a:lnTo>
                <a:lnTo>
                  <a:pt x="405246" y="208197"/>
                </a:lnTo>
                <a:cubicBezTo>
                  <a:pt x="401782" y="197806"/>
                  <a:pt x="397512" y="187650"/>
                  <a:pt x="394855" y="177024"/>
                </a:cubicBezTo>
                <a:cubicBezTo>
                  <a:pt x="387928" y="149315"/>
                  <a:pt x="389916" y="117662"/>
                  <a:pt x="374073" y="93897"/>
                </a:cubicBezTo>
                <a:cubicBezTo>
                  <a:pt x="342899" y="47135"/>
                  <a:pt x="344634" y="32418"/>
                  <a:pt x="301337" y="10770"/>
                </a:cubicBezTo>
                <a:cubicBezTo>
                  <a:pt x="291540" y="5872"/>
                  <a:pt x="281007" y="1928"/>
                  <a:pt x="270164" y="379"/>
                </a:cubicBezTo>
                <a:cubicBezTo>
                  <a:pt x="256449" y="-1580"/>
                  <a:pt x="235528" y="3842"/>
                  <a:pt x="218210" y="21160"/>
                </a:cubicBezTo>
                <a:close/>
              </a:path>
            </a:pathLst>
          </a:custGeom>
          <a:noFill/>
          <a:ln w="76200" cap="flat">
            <a:solidFill>
              <a:srgbClr val="00B0F0"/>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Tree>
    <p:extLst>
      <p:ext uri="{BB962C8B-B14F-4D97-AF65-F5344CB8AC3E}">
        <p14:creationId xmlns:p14="http://schemas.microsoft.com/office/powerpoint/2010/main" val="29910929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afterEffect">
                                  <p:stCondLst>
                                    <p:cond delay="0"/>
                                  </p:stCondLst>
                                  <p:childTnLst>
                                    <p:animMotion origin="layout" path="M 0 0 C 0.01147 -0.03109 0.02295 -0.06201 0.01696 -0.08626 C 0.01086 -0.11052 -0.03626 -0.14518 -0.03626 -0.14518 L -0.03626 -0.14518 " pathEditMode="relative" ptsTypes="AAAA">
                                      <p:cBhvr>
                                        <p:cTn id="6" dur="2000" fill="hold"/>
                                        <p:tgtEl>
                                          <p:spTgt spid="5"/>
                                        </p:tgtEl>
                                        <p:attrNameLst>
                                          <p:attrName>ppt_x</p:attrName>
                                          <p:attrName>ppt_y</p:attrName>
                                        </p:attrNameLst>
                                      </p:cBhvr>
                                    </p:animMotion>
                                  </p:childTnLst>
                                </p:cTn>
                              </p:par>
                            </p:childTnLst>
                          </p:cTn>
                        </p:par>
                        <p:par>
                          <p:cTn id="7" fill="hold">
                            <p:stCondLst>
                              <p:cond delay="2000"/>
                            </p:stCondLst>
                            <p:childTnLst>
                              <p:par>
                                <p:cTn id="8" presetID="1" presetClass="entr" presetSubtype="0" fill="hold" grpId="0" nodeType="afterEffect">
                                  <p:stCondLst>
                                    <p:cond delay="0"/>
                                  </p:stCondLst>
                                  <p:childTnLst>
                                    <p:set>
                                      <p:cBhvr>
                                        <p:cTn id="9" dur="1" fill="hold">
                                          <p:stCondLst>
                                            <p:cond delay="0"/>
                                          </p:stCondLst>
                                        </p:cTn>
                                        <p:tgtEl>
                                          <p:spTgt spid="15"/>
                                        </p:tgtEl>
                                        <p:attrNameLst>
                                          <p:attrName>style.visibility</p:attrName>
                                        </p:attrNameLst>
                                      </p:cBhvr>
                                      <p:to>
                                        <p:strVal val="visible"/>
                                      </p:to>
                                    </p:set>
                                  </p:childTnLst>
                                </p:cTn>
                              </p:par>
                              <p:par>
                                <p:cTn id="10" presetID="1" presetClass="entr" presetSubtype="0" fill="hold" grpId="1" nodeType="withEffect" nodePh="1">
                                  <p:stCondLst>
                                    <p:cond delay="0"/>
                                  </p:stCondLst>
                                  <p:endCondLst>
                                    <p:cond evt="begin" delay="0">
                                      <p:tn val="10"/>
                                    </p:cond>
                                  </p:endCondLst>
                                  <p:childTnLst>
                                    <p:set>
                                      <p:cBhvr>
                                        <p:cTn id="11"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20"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1" name="Rectangle">
            <a:extLst>
              <a:ext uri="{FF2B5EF4-FFF2-40B4-BE49-F238E27FC236}">
                <a16:creationId xmlns:a16="http://schemas.microsoft.com/office/drawing/2014/main" id="{DFA77DC2-81FD-D449-AABA-E1C1640E5EC8}"/>
              </a:ext>
            </a:extLst>
          </p:cNvPr>
          <p:cNvSpPr/>
          <p:nvPr/>
        </p:nvSpPr>
        <p:spPr>
          <a:xfrm>
            <a:off x="6259041" y="8088838"/>
            <a:ext cx="2410825" cy="428579"/>
          </a:xfrm>
          <a:prstGeom prst="rect">
            <a:avLst/>
          </a:prstGeom>
          <a:solidFill>
            <a:srgbClr val="00B050"/>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grpSp>
        <p:nvGrpSpPr>
          <p:cNvPr id="9" name="Group 8">
            <a:extLst>
              <a:ext uri="{FF2B5EF4-FFF2-40B4-BE49-F238E27FC236}">
                <a16:creationId xmlns:a16="http://schemas.microsoft.com/office/drawing/2014/main" id="{F00EDDA3-B824-FF46-921E-C1431566D696}"/>
              </a:ext>
            </a:extLst>
          </p:cNvPr>
          <p:cNvGrpSpPr/>
          <p:nvPr/>
        </p:nvGrpSpPr>
        <p:grpSpPr>
          <a:xfrm rot="20495788">
            <a:off x="6063916" y="1496596"/>
            <a:ext cx="6102082" cy="6102082"/>
            <a:chOff x="2057400" y="431800"/>
            <a:chExt cx="6944360" cy="6944360"/>
          </a:xfrm>
        </p:grpSpPr>
        <p:pic>
          <p:nvPicPr>
            <p:cNvPr id="3" name="Picture 2" descr="A picture containing sitting, black, white, light&#10;&#10;Description automatically generated">
              <a:extLst>
                <a:ext uri="{FF2B5EF4-FFF2-40B4-BE49-F238E27FC236}">
                  <a16:creationId xmlns:a16="http://schemas.microsoft.com/office/drawing/2014/main" id="{3ABC7893-63DF-2248-88A5-2B98ABA010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7400" y="431800"/>
              <a:ext cx="6944360" cy="6944360"/>
            </a:xfrm>
            <a:prstGeom prst="rect">
              <a:avLst/>
            </a:prstGeom>
          </p:spPr>
        </p:pic>
        <p:pic>
          <p:nvPicPr>
            <p:cNvPr id="8" name="Picture 7">
              <a:extLst>
                <a:ext uri="{FF2B5EF4-FFF2-40B4-BE49-F238E27FC236}">
                  <a16:creationId xmlns:a16="http://schemas.microsoft.com/office/drawing/2014/main" id="{5B8B3F0E-C1E4-664A-963D-8B34E2C3C889}"/>
                </a:ext>
              </a:extLst>
            </p:cNvPr>
            <p:cNvPicPr>
              <a:picLocks noChangeAspect="1"/>
            </p:cNvPicPr>
            <p:nvPr/>
          </p:nvPicPr>
          <p:blipFill rotWithShape="1">
            <a:blip r:embed="rId4"/>
            <a:srcRect l="20000" t="25715" r="29787" b="25714"/>
            <a:stretch/>
          </p:blipFill>
          <p:spPr>
            <a:xfrm>
              <a:off x="4273148" y="3210560"/>
              <a:ext cx="432667" cy="418519"/>
            </a:xfrm>
            <a:prstGeom prst="rect">
              <a:avLst/>
            </a:prstGeom>
          </p:spPr>
        </p:pic>
      </p:grpSp>
      <p:sp>
        <p:nvSpPr>
          <p:cNvPr id="4" name="Rectangle 3">
            <a:extLst>
              <a:ext uri="{FF2B5EF4-FFF2-40B4-BE49-F238E27FC236}">
                <a16:creationId xmlns:a16="http://schemas.microsoft.com/office/drawing/2014/main" id="{E0DD8062-301A-A64A-84F7-A1004FBD9D69}"/>
              </a:ext>
            </a:extLst>
          </p:cNvPr>
          <p:cNvSpPr/>
          <p:nvPr/>
        </p:nvSpPr>
        <p:spPr>
          <a:xfrm>
            <a:off x="2466478" y="7317088"/>
            <a:ext cx="8448040" cy="1200329"/>
          </a:xfrm>
          <a:prstGeom prst="rect">
            <a:avLst/>
          </a:prstGeom>
        </p:spPr>
        <p:txBody>
          <a:bodyPr wrap="square">
            <a:spAutoFit/>
          </a:bodyPr>
          <a:lstStyle/>
          <a:p>
            <a:pPr>
              <a:defRPr b="0">
                <a:latin typeface="Futura"/>
                <a:ea typeface="Futura"/>
                <a:cs typeface="Futura"/>
                <a:sym typeface="Futura"/>
              </a:defRPr>
            </a:pPr>
            <a:r>
              <a:rPr lang="en-US" dirty="0"/>
              <a:t>When performing the mental rotation task, </a:t>
            </a:r>
          </a:p>
          <a:p>
            <a:pPr>
              <a:defRPr b="0">
                <a:latin typeface="Futura"/>
                <a:ea typeface="Futura"/>
                <a:cs typeface="Futura"/>
                <a:sym typeface="Futura"/>
              </a:defRPr>
            </a:pPr>
            <a:r>
              <a:rPr lang="en-US" dirty="0"/>
              <a:t>click on the left and right buttons </a:t>
            </a:r>
          </a:p>
          <a:p>
            <a:pPr>
              <a:defRPr b="0">
                <a:latin typeface="Futura"/>
                <a:ea typeface="Futura"/>
                <a:cs typeface="Futura"/>
                <a:sym typeface="Futura"/>
              </a:defRPr>
            </a:pPr>
            <a:r>
              <a:rPr lang="en-US" dirty="0"/>
              <a:t>to respond “diff” or “same”</a:t>
            </a:r>
          </a:p>
        </p:txBody>
      </p:sp>
      <p:sp>
        <p:nvSpPr>
          <p:cNvPr id="20" name="Freeform 19">
            <a:extLst>
              <a:ext uri="{FF2B5EF4-FFF2-40B4-BE49-F238E27FC236}">
                <a16:creationId xmlns:a16="http://schemas.microsoft.com/office/drawing/2014/main" id="{0B3ACC32-ED03-FE4A-871F-FAE48274E118}"/>
              </a:ext>
            </a:extLst>
          </p:cNvPr>
          <p:cNvSpPr/>
          <p:nvPr/>
        </p:nvSpPr>
        <p:spPr>
          <a:xfrm>
            <a:off x="7749373" y="3651115"/>
            <a:ext cx="748146" cy="1403151"/>
          </a:xfrm>
          <a:custGeom>
            <a:avLst/>
            <a:gdLst>
              <a:gd name="connsiteX0" fmla="*/ 218210 w 748146"/>
              <a:gd name="connsiteY0" fmla="*/ 21160 h 1403151"/>
              <a:gd name="connsiteX1" fmla="*/ 166255 w 748146"/>
              <a:gd name="connsiteY1" fmla="*/ 104288 h 1403151"/>
              <a:gd name="connsiteX2" fmla="*/ 114300 w 748146"/>
              <a:gd name="connsiteY2" fmla="*/ 166633 h 1403151"/>
              <a:gd name="connsiteX3" fmla="*/ 83128 w 748146"/>
              <a:gd name="connsiteY3" fmla="*/ 228979 h 1403151"/>
              <a:gd name="connsiteX4" fmla="*/ 62346 w 748146"/>
              <a:gd name="connsiteY4" fmla="*/ 291324 h 1403151"/>
              <a:gd name="connsiteX5" fmla="*/ 41564 w 748146"/>
              <a:gd name="connsiteY5" fmla="*/ 322497 h 1403151"/>
              <a:gd name="connsiteX6" fmla="*/ 10391 w 748146"/>
              <a:gd name="connsiteY6" fmla="*/ 416015 h 1403151"/>
              <a:gd name="connsiteX7" fmla="*/ 0 w 748146"/>
              <a:gd name="connsiteY7" fmla="*/ 447188 h 1403151"/>
              <a:gd name="connsiteX8" fmla="*/ 10391 w 748146"/>
              <a:gd name="connsiteY8" fmla="*/ 748524 h 1403151"/>
              <a:gd name="connsiteX9" fmla="*/ 31173 w 748146"/>
              <a:gd name="connsiteY9" fmla="*/ 821260 h 1403151"/>
              <a:gd name="connsiteX10" fmla="*/ 62346 w 748146"/>
              <a:gd name="connsiteY10" fmla="*/ 925170 h 1403151"/>
              <a:gd name="connsiteX11" fmla="*/ 103910 w 748146"/>
              <a:gd name="connsiteY11" fmla="*/ 987515 h 1403151"/>
              <a:gd name="connsiteX12" fmla="*/ 124691 w 748146"/>
              <a:gd name="connsiteY12" fmla="*/ 1018688 h 1403151"/>
              <a:gd name="connsiteX13" fmla="*/ 155864 w 748146"/>
              <a:gd name="connsiteY13" fmla="*/ 1049860 h 1403151"/>
              <a:gd name="connsiteX14" fmla="*/ 197428 w 748146"/>
              <a:gd name="connsiteY14" fmla="*/ 1112206 h 1403151"/>
              <a:gd name="connsiteX15" fmla="*/ 238991 w 748146"/>
              <a:gd name="connsiteY15" fmla="*/ 1174551 h 1403151"/>
              <a:gd name="connsiteX16" fmla="*/ 259773 w 748146"/>
              <a:gd name="connsiteY16" fmla="*/ 1205724 h 1403151"/>
              <a:gd name="connsiteX17" fmla="*/ 280555 w 748146"/>
              <a:gd name="connsiteY17" fmla="*/ 1236897 h 1403151"/>
              <a:gd name="connsiteX18" fmla="*/ 405246 w 748146"/>
              <a:gd name="connsiteY18" fmla="*/ 1340806 h 1403151"/>
              <a:gd name="connsiteX19" fmla="*/ 436419 w 748146"/>
              <a:gd name="connsiteY19" fmla="*/ 1361588 h 1403151"/>
              <a:gd name="connsiteX20" fmla="*/ 467591 w 748146"/>
              <a:gd name="connsiteY20" fmla="*/ 1371979 h 1403151"/>
              <a:gd name="connsiteX21" fmla="*/ 540328 w 748146"/>
              <a:gd name="connsiteY21" fmla="*/ 1403151 h 1403151"/>
              <a:gd name="connsiteX22" fmla="*/ 696191 w 748146"/>
              <a:gd name="connsiteY22" fmla="*/ 1392760 h 1403151"/>
              <a:gd name="connsiteX23" fmla="*/ 716973 w 748146"/>
              <a:gd name="connsiteY23" fmla="*/ 1361588 h 1403151"/>
              <a:gd name="connsiteX24" fmla="*/ 737755 w 748146"/>
              <a:gd name="connsiteY24" fmla="*/ 1299242 h 1403151"/>
              <a:gd name="connsiteX25" fmla="*/ 748146 w 748146"/>
              <a:gd name="connsiteY25" fmla="*/ 1268070 h 1403151"/>
              <a:gd name="connsiteX26" fmla="*/ 737755 w 748146"/>
              <a:gd name="connsiteY26" fmla="*/ 1164160 h 1403151"/>
              <a:gd name="connsiteX27" fmla="*/ 727364 w 748146"/>
              <a:gd name="connsiteY27" fmla="*/ 1132988 h 1403151"/>
              <a:gd name="connsiteX28" fmla="*/ 706582 w 748146"/>
              <a:gd name="connsiteY28" fmla="*/ 1049860 h 1403151"/>
              <a:gd name="connsiteX29" fmla="*/ 696191 w 748146"/>
              <a:gd name="connsiteY29" fmla="*/ 987515 h 1403151"/>
              <a:gd name="connsiteX30" fmla="*/ 685800 w 748146"/>
              <a:gd name="connsiteY30" fmla="*/ 935560 h 1403151"/>
              <a:gd name="connsiteX31" fmla="*/ 665019 w 748146"/>
              <a:gd name="connsiteY31" fmla="*/ 800479 h 1403151"/>
              <a:gd name="connsiteX32" fmla="*/ 644237 w 748146"/>
              <a:gd name="connsiteY32" fmla="*/ 738133 h 1403151"/>
              <a:gd name="connsiteX33" fmla="*/ 623455 w 748146"/>
              <a:gd name="connsiteY33" fmla="*/ 675788 h 1403151"/>
              <a:gd name="connsiteX34" fmla="*/ 602673 w 748146"/>
              <a:gd name="connsiteY34" fmla="*/ 613442 h 1403151"/>
              <a:gd name="connsiteX35" fmla="*/ 592282 w 748146"/>
              <a:gd name="connsiteY35" fmla="*/ 582270 h 1403151"/>
              <a:gd name="connsiteX36" fmla="*/ 519546 w 748146"/>
              <a:gd name="connsiteY36" fmla="*/ 488751 h 1403151"/>
              <a:gd name="connsiteX37" fmla="*/ 488373 w 748146"/>
              <a:gd name="connsiteY37" fmla="*/ 426406 h 1403151"/>
              <a:gd name="connsiteX38" fmla="*/ 457200 w 748146"/>
              <a:gd name="connsiteY38" fmla="*/ 364060 h 1403151"/>
              <a:gd name="connsiteX39" fmla="*/ 415637 w 748146"/>
              <a:gd name="connsiteY39" fmla="*/ 239370 h 1403151"/>
              <a:gd name="connsiteX40" fmla="*/ 405246 w 748146"/>
              <a:gd name="connsiteY40" fmla="*/ 208197 h 1403151"/>
              <a:gd name="connsiteX41" fmla="*/ 394855 w 748146"/>
              <a:gd name="connsiteY41" fmla="*/ 177024 h 1403151"/>
              <a:gd name="connsiteX42" fmla="*/ 374073 w 748146"/>
              <a:gd name="connsiteY42" fmla="*/ 93897 h 1403151"/>
              <a:gd name="connsiteX43" fmla="*/ 301337 w 748146"/>
              <a:gd name="connsiteY43" fmla="*/ 10770 h 1403151"/>
              <a:gd name="connsiteX44" fmla="*/ 270164 w 748146"/>
              <a:gd name="connsiteY44" fmla="*/ 379 h 1403151"/>
              <a:gd name="connsiteX45" fmla="*/ 218210 w 748146"/>
              <a:gd name="connsiteY45" fmla="*/ 21160 h 1403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48146" h="1403151">
                <a:moveTo>
                  <a:pt x="218210" y="21160"/>
                </a:moveTo>
                <a:cubicBezTo>
                  <a:pt x="200892" y="38478"/>
                  <a:pt x="177678" y="90581"/>
                  <a:pt x="166255" y="104288"/>
                </a:cubicBezTo>
                <a:cubicBezTo>
                  <a:pt x="99582" y="184294"/>
                  <a:pt x="165898" y="89236"/>
                  <a:pt x="114300" y="166633"/>
                </a:cubicBezTo>
                <a:cubicBezTo>
                  <a:pt x="76416" y="280295"/>
                  <a:pt x="136831" y="108148"/>
                  <a:pt x="83128" y="228979"/>
                </a:cubicBezTo>
                <a:cubicBezTo>
                  <a:pt x="74231" y="248997"/>
                  <a:pt x="74497" y="273097"/>
                  <a:pt x="62346" y="291324"/>
                </a:cubicBezTo>
                <a:cubicBezTo>
                  <a:pt x="55419" y="301715"/>
                  <a:pt x="46636" y="311085"/>
                  <a:pt x="41564" y="322497"/>
                </a:cubicBezTo>
                <a:cubicBezTo>
                  <a:pt x="41562" y="322500"/>
                  <a:pt x="15587" y="400427"/>
                  <a:pt x="10391" y="416015"/>
                </a:cubicBezTo>
                <a:lnTo>
                  <a:pt x="0" y="447188"/>
                </a:lnTo>
                <a:cubicBezTo>
                  <a:pt x="3464" y="547633"/>
                  <a:pt x="4311" y="648203"/>
                  <a:pt x="10391" y="748524"/>
                </a:cubicBezTo>
                <a:cubicBezTo>
                  <a:pt x="11641" y="769141"/>
                  <a:pt x="25314" y="800754"/>
                  <a:pt x="31173" y="821260"/>
                </a:cubicBezTo>
                <a:cubicBezTo>
                  <a:pt x="38434" y="846673"/>
                  <a:pt x="49999" y="906650"/>
                  <a:pt x="62346" y="925170"/>
                </a:cubicBezTo>
                <a:lnTo>
                  <a:pt x="103910" y="987515"/>
                </a:lnTo>
                <a:cubicBezTo>
                  <a:pt x="110837" y="997906"/>
                  <a:pt x="115860" y="1009858"/>
                  <a:pt x="124691" y="1018688"/>
                </a:cubicBezTo>
                <a:cubicBezTo>
                  <a:pt x="135082" y="1029079"/>
                  <a:pt x="146842" y="1038261"/>
                  <a:pt x="155864" y="1049860"/>
                </a:cubicBezTo>
                <a:cubicBezTo>
                  <a:pt x="171198" y="1069575"/>
                  <a:pt x="183573" y="1091424"/>
                  <a:pt x="197428" y="1112206"/>
                </a:cubicBezTo>
                <a:lnTo>
                  <a:pt x="238991" y="1174551"/>
                </a:lnTo>
                <a:lnTo>
                  <a:pt x="259773" y="1205724"/>
                </a:lnTo>
                <a:cubicBezTo>
                  <a:pt x="266700" y="1216115"/>
                  <a:pt x="271724" y="1228066"/>
                  <a:pt x="280555" y="1236897"/>
                </a:cubicBezTo>
                <a:cubicBezTo>
                  <a:pt x="360561" y="1316903"/>
                  <a:pt x="318446" y="1282940"/>
                  <a:pt x="405246" y="1340806"/>
                </a:cubicBezTo>
                <a:cubicBezTo>
                  <a:pt x="415637" y="1347733"/>
                  <a:pt x="424571" y="1357639"/>
                  <a:pt x="436419" y="1361588"/>
                </a:cubicBezTo>
                <a:cubicBezTo>
                  <a:pt x="446810" y="1365052"/>
                  <a:pt x="457795" y="1367081"/>
                  <a:pt x="467591" y="1371979"/>
                </a:cubicBezTo>
                <a:cubicBezTo>
                  <a:pt x="539347" y="1407857"/>
                  <a:pt x="453828" y="1381526"/>
                  <a:pt x="540328" y="1403151"/>
                </a:cubicBezTo>
                <a:cubicBezTo>
                  <a:pt x="592282" y="1399687"/>
                  <a:pt x="645505" y="1404686"/>
                  <a:pt x="696191" y="1392760"/>
                </a:cubicBezTo>
                <a:cubicBezTo>
                  <a:pt x="708347" y="1389900"/>
                  <a:pt x="711901" y="1373000"/>
                  <a:pt x="716973" y="1361588"/>
                </a:cubicBezTo>
                <a:cubicBezTo>
                  <a:pt x="725870" y="1341570"/>
                  <a:pt x="730828" y="1320024"/>
                  <a:pt x="737755" y="1299242"/>
                </a:cubicBezTo>
                <a:lnTo>
                  <a:pt x="748146" y="1268070"/>
                </a:lnTo>
                <a:cubicBezTo>
                  <a:pt x="744682" y="1233433"/>
                  <a:pt x="743048" y="1198565"/>
                  <a:pt x="737755" y="1164160"/>
                </a:cubicBezTo>
                <a:cubicBezTo>
                  <a:pt x="736090" y="1153335"/>
                  <a:pt x="730246" y="1143555"/>
                  <a:pt x="727364" y="1132988"/>
                </a:cubicBezTo>
                <a:cubicBezTo>
                  <a:pt x="719849" y="1105432"/>
                  <a:pt x="711278" y="1078033"/>
                  <a:pt x="706582" y="1049860"/>
                </a:cubicBezTo>
                <a:cubicBezTo>
                  <a:pt x="703118" y="1029078"/>
                  <a:pt x="699960" y="1008243"/>
                  <a:pt x="696191" y="987515"/>
                </a:cubicBezTo>
                <a:cubicBezTo>
                  <a:pt x="693032" y="970139"/>
                  <a:pt x="688703" y="952981"/>
                  <a:pt x="685800" y="935560"/>
                </a:cubicBezTo>
                <a:cubicBezTo>
                  <a:pt x="682502" y="915770"/>
                  <a:pt x="670773" y="823494"/>
                  <a:pt x="665019" y="800479"/>
                </a:cubicBezTo>
                <a:cubicBezTo>
                  <a:pt x="659706" y="779227"/>
                  <a:pt x="651164" y="758915"/>
                  <a:pt x="644237" y="738133"/>
                </a:cubicBezTo>
                <a:lnTo>
                  <a:pt x="623455" y="675788"/>
                </a:lnTo>
                <a:lnTo>
                  <a:pt x="602673" y="613442"/>
                </a:lnTo>
                <a:cubicBezTo>
                  <a:pt x="599209" y="603051"/>
                  <a:pt x="598357" y="591383"/>
                  <a:pt x="592282" y="582270"/>
                </a:cubicBezTo>
                <a:cubicBezTo>
                  <a:pt x="542568" y="507697"/>
                  <a:pt x="568380" y="537585"/>
                  <a:pt x="519546" y="488751"/>
                </a:cubicBezTo>
                <a:cubicBezTo>
                  <a:pt x="493427" y="410397"/>
                  <a:pt x="528661" y="506981"/>
                  <a:pt x="488373" y="426406"/>
                </a:cubicBezTo>
                <a:cubicBezTo>
                  <a:pt x="445352" y="340365"/>
                  <a:pt x="516758" y="453397"/>
                  <a:pt x="457200" y="364060"/>
                </a:cubicBezTo>
                <a:lnTo>
                  <a:pt x="415637" y="239370"/>
                </a:lnTo>
                <a:lnTo>
                  <a:pt x="405246" y="208197"/>
                </a:lnTo>
                <a:cubicBezTo>
                  <a:pt x="401782" y="197806"/>
                  <a:pt x="397512" y="187650"/>
                  <a:pt x="394855" y="177024"/>
                </a:cubicBezTo>
                <a:cubicBezTo>
                  <a:pt x="387928" y="149315"/>
                  <a:pt x="389916" y="117662"/>
                  <a:pt x="374073" y="93897"/>
                </a:cubicBezTo>
                <a:cubicBezTo>
                  <a:pt x="342899" y="47135"/>
                  <a:pt x="344634" y="32418"/>
                  <a:pt x="301337" y="10770"/>
                </a:cubicBezTo>
                <a:cubicBezTo>
                  <a:pt x="291540" y="5872"/>
                  <a:pt x="281007" y="1928"/>
                  <a:pt x="270164" y="379"/>
                </a:cubicBezTo>
                <a:cubicBezTo>
                  <a:pt x="256449" y="-1580"/>
                  <a:pt x="235528" y="3842"/>
                  <a:pt x="218210" y="21160"/>
                </a:cubicBezTo>
                <a:close/>
              </a:path>
            </a:pathLst>
          </a:custGeom>
          <a:solidFill>
            <a:srgbClr val="00B050">
              <a:alpha val="52000"/>
            </a:srgbClr>
          </a:solidFill>
          <a:ln w="76200" cap="flat">
            <a:no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grpSp>
        <p:nvGrpSpPr>
          <p:cNvPr id="19" name="Group 18">
            <a:extLst>
              <a:ext uri="{FF2B5EF4-FFF2-40B4-BE49-F238E27FC236}">
                <a16:creationId xmlns:a16="http://schemas.microsoft.com/office/drawing/2014/main" id="{FAB3EBBF-D534-814F-B580-0CB40D1B698A}"/>
              </a:ext>
            </a:extLst>
          </p:cNvPr>
          <p:cNvGrpSpPr/>
          <p:nvPr/>
        </p:nvGrpSpPr>
        <p:grpSpPr>
          <a:xfrm>
            <a:off x="2647307" y="2616428"/>
            <a:ext cx="3122026" cy="2224780"/>
            <a:chOff x="3380374" y="3262397"/>
            <a:chExt cx="3122026" cy="2022527"/>
          </a:xfrm>
        </p:grpSpPr>
        <p:grpSp>
          <p:nvGrpSpPr>
            <p:cNvPr id="21" name="Group 20">
              <a:extLst>
                <a:ext uri="{FF2B5EF4-FFF2-40B4-BE49-F238E27FC236}">
                  <a16:creationId xmlns:a16="http://schemas.microsoft.com/office/drawing/2014/main" id="{62783662-22F8-4E43-ACD1-9CC0B16C2E4C}"/>
                </a:ext>
              </a:extLst>
            </p:cNvPr>
            <p:cNvGrpSpPr/>
            <p:nvPr/>
          </p:nvGrpSpPr>
          <p:grpSpPr>
            <a:xfrm>
              <a:off x="4075386" y="3637562"/>
              <a:ext cx="1658157" cy="962077"/>
              <a:chOff x="6451180" y="1670697"/>
              <a:chExt cx="2348312" cy="1362511"/>
            </a:xfrm>
          </p:grpSpPr>
          <p:pic>
            <p:nvPicPr>
              <p:cNvPr id="23" name="Image" descr="Image">
                <a:extLst>
                  <a:ext uri="{FF2B5EF4-FFF2-40B4-BE49-F238E27FC236}">
                    <a16:creationId xmlns:a16="http://schemas.microsoft.com/office/drawing/2014/main" id="{231CC8AE-A80E-2F41-B6F1-9EF14D9EA651}"/>
                  </a:ext>
                </a:extLst>
              </p:cNvPr>
              <p:cNvPicPr>
                <a:picLocks noChangeAspect="1"/>
              </p:cNvPicPr>
              <p:nvPr/>
            </p:nvPicPr>
            <p:blipFill>
              <a:blip r:embed="rId5"/>
              <a:srcRect l="3618" t="14474" r="83936" b="32240"/>
              <a:stretch>
                <a:fillRect/>
              </a:stretch>
            </p:blipFill>
            <p:spPr>
              <a:xfrm>
                <a:off x="6451180" y="1670697"/>
                <a:ext cx="928371" cy="1362511"/>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24" name="Image" descr="Image">
                <a:extLst>
                  <a:ext uri="{FF2B5EF4-FFF2-40B4-BE49-F238E27FC236}">
                    <a16:creationId xmlns:a16="http://schemas.microsoft.com/office/drawing/2014/main" id="{C9728317-C21C-5546-83B3-9316FE512953}"/>
                  </a:ext>
                </a:extLst>
              </p:cNvPr>
              <p:cNvPicPr>
                <a:picLocks noChangeAspect="1"/>
              </p:cNvPicPr>
              <p:nvPr/>
            </p:nvPicPr>
            <p:blipFill>
              <a:blip r:embed="rId5"/>
              <a:srcRect l="33938" t="11189" r="52034" b="31576"/>
              <a:stretch>
                <a:fillRect/>
              </a:stretch>
            </p:blipFill>
            <p:spPr>
              <a:xfrm>
                <a:off x="7871122" y="1697666"/>
                <a:ext cx="928370" cy="1298490"/>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grpSp>
        <p:sp>
          <p:nvSpPr>
            <p:cNvPr id="22" name="Rectangle 21">
              <a:extLst>
                <a:ext uri="{FF2B5EF4-FFF2-40B4-BE49-F238E27FC236}">
                  <a16:creationId xmlns:a16="http://schemas.microsoft.com/office/drawing/2014/main" id="{D70FA559-EA8C-4D4F-88C0-1897A448B7AF}"/>
                </a:ext>
              </a:extLst>
            </p:cNvPr>
            <p:cNvSpPr/>
            <p:nvPr/>
          </p:nvSpPr>
          <p:spPr>
            <a:xfrm>
              <a:off x="3380374" y="3262397"/>
              <a:ext cx="3122026" cy="20225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30" name="TextBox 29">
            <a:extLst>
              <a:ext uri="{FF2B5EF4-FFF2-40B4-BE49-F238E27FC236}">
                <a16:creationId xmlns:a16="http://schemas.microsoft.com/office/drawing/2014/main" id="{EE6C74E6-56E5-1E45-B766-07AC18E251E2}"/>
              </a:ext>
            </a:extLst>
          </p:cNvPr>
          <p:cNvSpPr txBox="1"/>
          <p:nvPr/>
        </p:nvSpPr>
        <p:spPr>
          <a:xfrm>
            <a:off x="3376634" y="4170159"/>
            <a:ext cx="162384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b="0" dirty="0"/>
              <a:t>diff    same</a:t>
            </a:r>
            <a:endParaRPr kumimoji="0" lang="en-US" sz="2400" b="0"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sp>
        <p:nvSpPr>
          <p:cNvPr id="11" name="Freeform 10">
            <a:extLst>
              <a:ext uri="{FF2B5EF4-FFF2-40B4-BE49-F238E27FC236}">
                <a16:creationId xmlns:a16="http://schemas.microsoft.com/office/drawing/2014/main" id="{F0E4782D-737A-C34F-B515-8B4DD12F26C9}"/>
              </a:ext>
            </a:extLst>
          </p:cNvPr>
          <p:cNvSpPr/>
          <p:nvPr/>
        </p:nvSpPr>
        <p:spPr>
          <a:xfrm>
            <a:off x="9491455" y="3050057"/>
            <a:ext cx="807092" cy="1530624"/>
          </a:xfrm>
          <a:custGeom>
            <a:avLst/>
            <a:gdLst>
              <a:gd name="connsiteX0" fmla="*/ 10752 w 807092"/>
              <a:gd name="connsiteY0" fmla="*/ 54545 h 1530624"/>
              <a:gd name="connsiteX1" fmla="*/ 10752 w 807092"/>
              <a:gd name="connsiteY1" fmla="*/ 54545 h 1530624"/>
              <a:gd name="connsiteX2" fmla="*/ 7168 w 807092"/>
              <a:gd name="connsiteY2" fmla="*/ 85202 h 1530624"/>
              <a:gd name="connsiteX3" fmla="*/ 3584 w 807092"/>
              <a:gd name="connsiteY3" fmla="*/ 98827 h 1530624"/>
              <a:gd name="connsiteX4" fmla="*/ 0 w 807092"/>
              <a:gd name="connsiteY4" fmla="*/ 115859 h 1530624"/>
              <a:gd name="connsiteX5" fmla="*/ 3584 w 807092"/>
              <a:gd name="connsiteY5" fmla="*/ 173766 h 1530624"/>
              <a:gd name="connsiteX6" fmla="*/ 7168 w 807092"/>
              <a:gd name="connsiteY6" fmla="*/ 183985 h 1530624"/>
              <a:gd name="connsiteX7" fmla="*/ 21504 w 807092"/>
              <a:gd name="connsiteY7" fmla="*/ 228266 h 1530624"/>
              <a:gd name="connsiteX8" fmla="*/ 82434 w 807092"/>
              <a:gd name="connsiteY8" fmla="*/ 487145 h 1530624"/>
              <a:gd name="connsiteX9" fmla="*/ 82434 w 807092"/>
              <a:gd name="connsiteY9" fmla="*/ 548458 h 1530624"/>
              <a:gd name="connsiteX10" fmla="*/ 89602 w 807092"/>
              <a:gd name="connsiteY10" fmla="*/ 575709 h 1530624"/>
              <a:gd name="connsiteX11" fmla="*/ 86018 w 807092"/>
              <a:gd name="connsiteY11" fmla="*/ 596146 h 1530624"/>
              <a:gd name="connsiteX12" fmla="*/ 75266 w 807092"/>
              <a:gd name="connsiteY12" fmla="*/ 630209 h 1530624"/>
              <a:gd name="connsiteX13" fmla="*/ 71682 w 807092"/>
              <a:gd name="connsiteY13" fmla="*/ 640428 h 1530624"/>
              <a:gd name="connsiteX14" fmla="*/ 64513 w 807092"/>
              <a:gd name="connsiteY14" fmla="*/ 671085 h 1530624"/>
              <a:gd name="connsiteX15" fmla="*/ 68097 w 807092"/>
              <a:gd name="connsiteY15" fmla="*/ 769867 h 1530624"/>
              <a:gd name="connsiteX16" fmla="*/ 71682 w 807092"/>
              <a:gd name="connsiteY16" fmla="*/ 783493 h 1530624"/>
              <a:gd name="connsiteX17" fmla="*/ 82434 w 807092"/>
              <a:gd name="connsiteY17" fmla="*/ 831181 h 1530624"/>
              <a:gd name="connsiteX18" fmla="*/ 89602 w 807092"/>
              <a:gd name="connsiteY18" fmla="*/ 851618 h 1530624"/>
              <a:gd name="connsiteX19" fmla="*/ 100354 w 807092"/>
              <a:gd name="connsiteY19" fmla="*/ 885681 h 1530624"/>
              <a:gd name="connsiteX20" fmla="*/ 107523 w 807092"/>
              <a:gd name="connsiteY20" fmla="*/ 899307 h 1530624"/>
              <a:gd name="connsiteX21" fmla="*/ 111107 w 807092"/>
              <a:gd name="connsiteY21" fmla="*/ 912932 h 1530624"/>
              <a:gd name="connsiteX22" fmla="*/ 118275 w 807092"/>
              <a:gd name="connsiteY22" fmla="*/ 926557 h 1530624"/>
              <a:gd name="connsiteX23" fmla="*/ 121859 w 807092"/>
              <a:gd name="connsiteY23" fmla="*/ 940182 h 1530624"/>
              <a:gd name="connsiteX24" fmla="*/ 129027 w 807092"/>
              <a:gd name="connsiteY24" fmla="*/ 953807 h 1530624"/>
              <a:gd name="connsiteX25" fmla="*/ 136195 w 807092"/>
              <a:gd name="connsiteY25" fmla="*/ 970839 h 1530624"/>
              <a:gd name="connsiteX26" fmla="*/ 139779 w 807092"/>
              <a:gd name="connsiteY26" fmla="*/ 981058 h 1530624"/>
              <a:gd name="connsiteX27" fmla="*/ 154116 w 807092"/>
              <a:gd name="connsiteY27" fmla="*/ 1008308 h 1530624"/>
              <a:gd name="connsiteX28" fmla="*/ 161284 w 807092"/>
              <a:gd name="connsiteY28" fmla="*/ 1021933 h 1530624"/>
              <a:gd name="connsiteX29" fmla="*/ 164868 w 807092"/>
              <a:gd name="connsiteY29" fmla="*/ 1035558 h 1530624"/>
              <a:gd name="connsiteX30" fmla="*/ 172036 w 807092"/>
              <a:gd name="connsiteY30" fmla="*/ 1045777 h 1530624"/>
              <a:gd name="connsiteX31" fmla="*/ 179205 w 807092"/>
              <a:gd name="connsiteY31" fmla="*/ 1066215 h 1530624"/>
              <a:gd name="connsiteX32" fmla="*/ 182789 w 807092"/>
              <a:gd name="connsiteY32" fmla="*/ 1076434 h 1530624"/>
              <a:gd name="connsiteX33" fmla="*/ 197125 w 807092"/>
              <a:gd name="connsiteY33" fmla="*/ 1100278 h 1530624"/>
              <a:gd name="connsiteX34" fmla="*/ 211461 w 807092"/>
              <a:gd name="connsiteY34" fmla="*/ 1120716 h 1530624"/>
              <a:gd name="connsiteX35" fmla="*/ 218630 w 807092"/>
              <a:gd name="connsiteY35" fmla="*/ 1134341 h 1530624"/>
              <a:gd name="connsiteX36" fmla="*/ 229382 w 807092"/>
              <a:gd name="connsiteY36" fmla="*/ 1147966 h 1530624"/>
              <a:gd name="connsiteX37" fmla="*/ 236550 w 807092"/>
              <a:gd name="connsiteY37" fmla="*/ 1164998 h 1530624"/>
              <a:gd name="connsiteX38" fmla="*/ 243718 w 807092"/>
              <a:gd name="connsiteY38" fmla="*/ 1175217 h 1530624"/>
              <a:gd name="connsiteX39" fmla="*/ 250887 w 807092"/>
              <a:gd name="connsiteY39" fmla="*/ 1195654 h 1530624"/>
              <a:gd name="connsiteX40" fmla="*/ 258055 w 807092"/>
              <a:gd name="connsiteY40" fmla="*/ 1205873 h 1530624"/>
              <a:gd name="connsiteX41" fmla="*/ 261639 w 807092"/>
              <a:gd name="connsiteY41" fmla="*/ 1216092 h 1530624"/>
              <a:gd name="connsiteX42" fmla="*/ 508942 w 807092"/>
              <a:gd name="connsiteY42" fmla="*/ 1529471 h 1530624"/>
              <a:gd name="connsiteX43" fmla="*/ 609297 w 807092"/>
              <a:gd name="connsiteY43" fmla="*/ 1526065 h 1530624"/>
              <a:gd name="connsiteX44" fmla="*/ 641553 w 807092"/>
              <a:gd name="connsiteY44" fmla="*/ 1515846 h 1530624"/>
              <a:gd name="connsiteX45" fmla="*/ 663058 w 807092"/>
              <a:gd name="connsiteY45" fmla="*/ 1502221 h 1530624"/>
              <a:gd name="connsiteX46" fmla="*/ 666642 w 807092"/>
              <a:gd name="connsiteY46" fmla="*/ 1492002 h 1530624"/>
              <a:gd name="connsiteX47" fmla="*/ 677394 w 807092"/>
              <a:gd name="connsiteY47" fmla="*/ 1478377 h 1530624"/>
              <a:gd name="connsiteX48" fmla="*/ 806422 w 807092"/>
              <a:gd name="connsiteY48" fmla="*/ 946995 h 1530624"/>
              <a:gd name="connsiteX49" fmla="*/ 802838 w 807092"/>
              <a:gd name="connsiteY49" fmla="*/ 872056 h 1530624"/>
              <a:gd name="connsiteX50" fmla="*/ 795670 w 807092"/>
              <a:gd name="connsiteY50" fmla="*/ 834587 h 1530624"/>
              <a:gd name="connsiteX51" fmla="*/ 784917 w 807092"/>
              <a:gd name="connsiteY51" fmla="*/ 800524 h 1530624"/>
              <a:gd name="connsiteX52" fmla="*/ 770581 w 807092"/>
              <a:gd name="connsiteY52" fmla="*/ 780086 h 1530624"/>
              <a:gd name="connsiteX53" fmla="*/ 763413 w 807092"/>
              <a:gd name="connsiteY53" fmla="*/ 769867 h 1530624"/>
              <a:gd name="connsiteX54" fmla="*/ 756245 w 807092"/>
              <a:gd name="connsiteY54" fmla="*/ 749430 h 1530624"/>
              <a:gd name="connsiteX55" fmla="*/ 752661 w 807092"/>
              <a:gd name="connsiteY55" fmla="*/ 739211 h 1530624"/>
              <a:gd name="connsiteX56" fmla="*/ 738324 w 807092"/>
              <a:gd name="connsiteY56" fmla="*/ 711960 h 1530624"/>
              <a:gd name="connsiteX57" fmla="*/ 731156 w 807092"/>
              <a:gd name="connsiteY57" fmla="*/ 698335 h 1530624"/>
              <a:gd name="connsiteX58" fmla="*/ 720404 w 807092"/>
              <a:gd name="connsiteY58" fmla="*/ 677897 h 1530624"/>
              <a:gd name="connsiteX59" fmla="*/ 709651 w 807092"/>
              <a:gd name="connsiteY59" fmla="*/ 647241 h 1530624"/>
              <a:gd name="connsiteX60" fmla="*/ 702483 w 807092"/>
              <a:gd name="connsiteY60" fmla="*/ 633616 h 1530624"/>
              <a:gd name="connsiteX61" fmla="*/ 695315 w 807092"/>
              <a:gd name="connsiteY61" fmla="*/ 613178 h 1530624"/>
              <a:gd name="connsiteX62" fmla="*/ 688147 w 807092"/>
              <a:gd name="connsiteY62" fmla="*/ 602959 h 1530624"/>
              <a:gd name="connsiteX63" fmla="*/ 680979 w 807092"/>
              <a:gd name="connsiteY63" fmla="*/ 582521 h 1530624"/>
              <a:gd name="connsiteX64" fmla="*/ 666642 w 807092"/>
              <a:gd name="connsiteY64" fmla="*/ 562083 h 1530624"/>
              <a:gd name="connsiteX65" fmla="*/ 659474 w 807092"/>
              <a:gd name="connsiteY65" fmla="*/ 551864 h 1530624"/>
              <a:gd name="connsiteX66" fmla="*/ 648722 w 807092"/>
              <a:gd name="connsiteY66" fmla="*/ 521208 h 1530624"/>
              <a:gd name="connsiteX67" fmla="*/ 645138 w 807092"/>
              <a:gd name="connsiteY67" fmla="*/ 510989 h 1530624"/>
              <a:gd name="connsiteX68" fmla="*/ 637969 w 807092"/>
              <a:gd name="connsiteY68" fmla="*/ 493957 h 1530624"/>
              <a:gd name="connsiteX69" fmla="*/ 623633 w 807092"/>
              <a:gd name="connsiteY69" fmla="*/ 466707 h 1530624"/>
              <a:gd name="connsiteX70" fmla="*/ 602128 w 807092"/>
              <a:gd name="connsiteY70" fmla="*/ 446269 h 1530624"/>
              <a:gd name="connsiteX71" fmla="*/ 577040 w 807092"/>
              <a:gd name="connsiteY71" fmla="*/ 415613 h 1530624"/>
              <a:gd name="connsiteX72" fmla="*/ 537615 w 807092"/>
              <a:gd name="connsiteY72" fmla="*/ 381550 h 1530624"/>
              <a:gd name="connsiteX73" fmla="*/ 512526 w 807092"/>
              <a:gd name="connsiteY73" fmla="*/ 357706 h 1530624"/>
              <a:gd name="connsiteX74" fmla="*/ 498189 w 807092"/>
              <a:gd name="connsiteY74" fmla="*/ 340674 h 1530624"/>
              <a:gd name="connsiteX75" fmla="*/ 491021 w 807092"/>
              <a:gd name="connsiteY75" fmla="*/ 330455 h 1530624"/>
              <a:gd name="connsiteX76" fmla="*/ 480269 w 807092"/>
              <a:gd name="connsiteY76" fmla="*/ 320236 h 1530624"/>
              <a:gd name="connsiteX77" fmla="*/ 465933 w 807092"/>
              <a:gd name="connsiteY77" fmla="*/ 299799 h 1530624"/>
              <a:gd name="connsiteX78" fmla="*/ 430092 w 807092"/>
              <a:gd name="connsiteY78" fmla="*/ 265736 h 1530624"/>
              <a:gd name="connsiteX79" fmla="*/ 415755 w 807092"/>
              <a:gd name="connsiteY79" fmla="*/ 252110 h 1530624"/>
              <a:gd name="connsiteX80" fmla="*/ 405003 w 807092"/>
              <a:gd name="connsiteY80" fmla="*/ 241892 h 1530624"/>
              <a:gd name="connsiteX81" fmla="*/ 387082 w 807092"/>
              <a:gd name="connsiteY81" fmla="*/ 228266 h 1530624"/>
              <a:gd name="connsiteX82" fmla="*/ 376330 w 807092"/>
              <a:gd name="connsiteY82" fmla="*/ 218047 h 1530624"/>
              <a:gd name="connsiteX83" fmla="*/ 361994 w 807092"/>
              <a:gd name="connsiteY83" fmla="*/ 211235 h 1530624"/>
              <a:gd name="connsiteX84" fmla="*/ 351241 w 807092"/>
              <a:gd name="connsiteY84" fmla="*/ 204422 h 1530624"/>
              <a:gd name="connsiteX85" fmla="*/ 336905 w 807092"/>
              <a:gd name="connsiteY85" fmla="*/ 197610 h 1530624"/>
              <a:gd name="connsiteX86" fmla="*/ 326153 w 807092"/>
              <a:gd name="connsiteY86" fmla="*/ 187391 h 1530624"/>
              <a:gd name="connsiteX87" fmla="*/ 304648 w 807092"/>
              <a:gd name="connsiteY87" fmla="*/ 173766 h 1530624"/>
              <a:gd name="connsiteX88" fmla="*/ 293896 w 807092"/>
              <a:gd name="connsiteY88" fmla="*/ 166953 h 1530624"/>
              <a:gd name="connsiteX89" fmla="*/ 283143 w 807092"/>
              <a:gd name="connsiteY89" fmla="*/ 149922 h 1530624"/>
              <a:gd name="connsiteX90" fmla="*/ 254471 w 807092"/>
              <a:gd name="connsiteY90" fmla="*/ 115859 h 1530624"/>
              <a:gd name="connsiteX91" fmla="*/ 250887 w 807092"/>
              <a:gd name="connsiteY91" fmla="*/ 105640 h 1530624"/>
              <a:gd name="connsiteX92" fmla="*/ 215046 w 807092"/>
              <a:gd name="connsiteY92" fmla="*/ 64764 h 1530624"/>
              <a:gd name="connsiteX93" fmla="*/ 182789 w 807092"/>
              <a:gd name="connsiteY93" fmla="*/ 30701 h 1530624"/>
              <a:gd name="connsiteX94" fmla="*/ 161284 w 807092"/>
              <a:gd name="connsiteY94" fmla="*/ 20482 h 1530624"/>
              <a:gd name="connsiteX95" fmla="*/ 139779 w 807092"/>
              <a:gd name="connsiteY95" fmla="*/ 6857 h 1530624"/>
              <a:gd name="connsiteX96" fmla="*/ 114691 w 807092"/>
              <a:gd name="connsiteY96" fmla="*/ 45 h 1530624"/>
              <a:gd name="connsiteX97" fmla="*/ 64513 w 807092"/>
              <a:gd name="connsiteY97" fmla="*/ 6857 h 1530624"/>
              <a:gd name="connsiteX98" fmla="*/ 43009 w 807092"/>
              <a:gd name="connsiteY98" fmla="*/ 20482 h 1530624"/>
              <a:gd name="connsiteX99" fmla="*/ 32256 w 807092"/>
              <a:gd name="connsiteY99" fmla="*/ 27295 h 1530624"/>
              <a:gd name="connsiteX100" fmla="*/ 25088 w 807092"/>
              <a:gd name="connsiteY100" fmla="*/ 37514 h 1530624"/>
              <a:gd name="connsiteX101" fmla="*/ 14336 w 807092"/>
              <a:gd name="connsiteY101" fmla="*/ 44326 h 1530624"/>
              <a:gd name="connsiteX102" fmla="*/ 10752 w 807092"/>
              <a:gd name="connsiteY102" fmla="*/ 54545 h 153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807092" h="1530624" fill="none" extrusionOk="0">
                <a:moveTo>
                  <a:pt x="10752" y="54545"/>
                </a:moveTo>
                <a:lnTo>
                  <a:pt x="10752" y="54545"/>
                </a:lnTo>
                <a:cubicBezTo>
                  <a:pt x="9455" y="63592"/>
                  <a:pt x="12722" y="76384"/>
                  <a:pt x="7168" y="85202"/>
                </a:cubicBezTo>
                <a:cubicBezTo>
                  <a:pt x="5084" y="90122"/>
                  <a:pt x="4675" y="93844"/>
                  <a:pt x="3584" y="98827"/>
                </a:cubicBezTo>
                <a:cubicBezTo>
                  <a:pt x="2553" y="103877"/>
                  <a:pt x="549" y="111826"/>
                  <a:pt x="0" y="115859"/>
                </a:cubicBezTo>
                <a:cubicBezTo>
                  <a:pt x="1908" y="137919"/>
                  <a:pt x="2911" y="153347"/>
                  <a:pt x="3584" y="173766"/>
                </a:cubicBezTo>
                <a:cubicBezTo>
                  <a:pt x="4690" y="178028"/>
                  <a:pt x="3887" y="180832"/>
                  <a:pt x="7168" y="183985"/>
                </a:cubicBezTo>
                <a:cubicBezTo>
                  <a:pt x="16871" y="193708"/>
                  <a:pt x="9380" y="171471"/>
                  <a:pt x="21504" y="228266"/>
                </a:cubicBezTo>
                <a:cubicBezTo>
                  <a:pt x="38114" y="312175"/>
                  <a:pt x="28195" y="383270"/>
                  <a:pt x="82434" y="487145"/>
                </a:cubicBezTo>
                <a:cubicBezTo>
                  <a:pt x="79314" y="507757"/>
                  <a:pt x="83233" y="532324"/>
                  <a:pt x="82434" y="548458"/>
                </a:cubicBezTo>
                <a:cubicBezTo>
                  <a:pt x="81779" y="564294"/>
                  <a:pt x="90213" y="567297"/>
                  <a:pt x="89602" y="575709"/>
                </a:cubicBezTo>
                <a:cubicBezTo>
                  <a:pt x="90725" y="584019"/>
                  <a:pt x="88472" y="587771"/>
                  <a:pt x="86018" y="596146"/>
                </a:cubicBezTo>
                <a:cubicBezTo>
                  <a:pt x="84565" y="609799"/>
                  <a:pt x="79957" y="615621"/>
                  <a:pt x="75266" y="630209"/>
                </a:cubicBezTo>
                <a:cubicBezTo>
                  <a:pt x="75074" y="631258"/>
                  <a:pt x="72892" y="637264"/>
                  <a:pt x="71682" y="640428"/>
                </a:cubicBezTo>
                <a:cubicBezTo>
                  <a:pt x="68176" y="647085"/>
                  <a:pt x="64230" y="665782"/>
                  <a:pt x="64513" y="671085"/>
                </a:cubicBezTo>
                <a:cubicBezTo>
                  <a:pt x="72792" y="699762"/>
                  <a:pt x="62960" y="731843"/>
                  <a:pt x="68097" y="769867"/>
                </a:cubicBezTo>
                <a:cubicBezTo>
                  <a:pt x="69107" y="773601"/>
                  <a:pt x="71101" y="778641"/>
                  <a:pt x="71682" y="783493"/>
                </a:cubicBezTo>
                <a:cubicBezTo>
                  <a:pt x="77409" y="805740"/>
                  <a:pt x="74540" y="807695"/>
                  <a:pt x="82434" y="831181"/>
                </a:cubicBezTo>
                <a:cubicBezTo>
                  <a:pt x="85396" y="837576"/>
                  <a:pt x="87102" y="845710"/>
                  <a:pt x="89602" y="851618"/>
                </a:cubicBezTo>
                <a:cubicBezTo>
                  <a:pt x="89249" y="859292"/>
                  <a:pt x="96243" y="874496"/>
                  <a:pt x="100354" y="885681"/>
                </a:cubicBezTo>
                <a:cubicBezTo>
                  <a:pt x="103416" y="890028"/>
                  <a:pt x="106095" y="895681"/>
                  <a:pt x="107523" y="899307"/>
                </a:cubicBezTo>
                <a:cubicBezTo>
                  <a:pt x="109141" y="903143"/>
                  <a:pt x="109471" y="908362"/>
                  <a:pt x="111107" y="912932"/>
                </a:cubicBezTo>
                <a:cubicBezTo>
                  <a:pt x="114333" y="917211"/>
                  <a:pt x="117825" y="921749"/>
                  <a:pt x="118275" y="926557"/>
                </a:cubicBezTo>
                <a:cubicBezTo>
                  <a:pt x="119158" y="929747"/>
                  <a:pt x="119234" y="935564"/>
                  <a:pt x="121859" y="940182"/>
                </a:cubicBezTo>
                <a:cubicBezTo>
                  <a:pt x="122927" y="943639"/>
                  <a:pt x="126274" y="948798"/>
                  <a:pt x="129027" y="953807"/>
                </a:cubicBezTo>
                <a:cubicBezTo>
                  <a:pt x="131211" y="957736"/>
                  <a:pt x="135901" y="966075"/>
                  <a:pt x="136195" y="970839"/>
                </a:cubicBezTo>
                <a:cubicBezTo>
                  <a:pt x="136817" y="974441"/>
                  <a:pt x="138333" y="978374"/>
                  <a:pt x="139779" y="981058"/>
                </a:cubicBezTo>
                <a:cubicBezTo>
                  <a:pt x="144624" y="988182"/>
                  <a:pt x="150617" y="997682"/>
                  <a:pt x="154116" y="1008308"/>
                </a:cubicBezTo>
                <a:cubicBezTo>
                  <a:pt x="157494" y="1013495"/>
                  <a:pt x="158879" y="1016989"/>
                  <a:pt x="161284" y="1021933"/>
                </a:cubicBezTo>
                <a:cubicBezTo>
                  <a:pt x="161322" y="1024748"/>
                  <a:pt x="163126" y="1031987"/>
                  <a:pt x="164868" y="1035558"/>
                </a:cubicBezTo>
                <a:cubicBezTo>
                  <a:pt x="166371" y="1038808"/>
                  <a:pt x="171470" y="1042386"/>
                  <a:pt x="172036" y="1045777"/>
                </a:cubicBezTo>
                <a:cubicBezTo>
                  <a:pt x="175524" y="1050403"/>
                  <a:pt x="178984" y="1061431"/>
                  <a:pt x="179205" y="1066215"/>
                </a:cubicBezTo>
                <a:cubicBezTo>
                  <a:pt x="179896" y="1069987"/>
                  <a:pt x="180900" y="1072232"/>
                  <a:pt x="182789" y="1076434"/>
                </a:cubicBezTo>
                <a:cubicBezTo>
                  <a:pt x="212645" y="1117242"/>
                  <a:pt x="172698" y="1074239"/>
                  <a:pt x="197125" y="1100278"/>
                </a:cubicBezTo>
                <a:cubicBezTo>
                  <a:pt x="202231" y="1108577"/>
                  <a:pt x="208069" y="1114378"/>
                  <a:pt x="211461" y="1120716"/>
                </a:cubicBezTo>
                <a:cubicBezTo>
                  <a:pt x="211871" y="1124111"/>
                  <a:pt x="213860" y="1130101"/>
                  <a:pt x="218630" y="1134341"/>
                </a:cubicBezTo>
                <a:cubicBezTo>
                  <a:pt x="220571" y="1138140"/>
                  <a:pt x="224112" y="1143223"/>
                  <a:pt x="229382" y="1147966"/>
                </a:cubicBezTo>
                <a:cubicBezTo>
                  <a:pt x="232627" y="1153610"/>
                  <a:pt x="234674" y="1160584"/>
                  <a:pt x="236550" y="1164998"/>
                </a:cubicBezTo>
                <a:cubicBezTo>
                  <a:pt x="236989" y="1169502"/>
                  <a:pt x="241707" y="1171581"/>
                  <a:pt x="243718" y="1175217"/>
                </a:cubicBezTo>
                <a:cubicBezTo>
                  <a:pt x="245475" y="1179680"/>
                  <a:pt x="246433" y="1187856"/>
                  <a:pt x="250887" y="1195654"/>
                </a:cubicBezTo>
                <a:cubicBezTo>
                  <a:pt x="253452" y="1199865"/>
                  <a:pt x="255155" y="1201639"/>
                  <a:pt x="258055" y="1205873"/>
                </a:cubicBezTo>
                <a:cubicBezTo>
                  <a:pt x="259744" y="1209084"/>
                  <a:pt x="261638" y="1216092"/>
                  <a:pt x="261639" y="1216092"/>
                </a:cubicBezTo>
                <a:cubicBezTo>
                  <a:pt x="318435" y="1317850"/>
                  <a:pt x="443722" y="1412904"/>
                  <a:pt x="508942" y="1529471"/>
                </a:cubicBezTo>
                <a:cubicBezTo>
                  <a:pt x="543948" y="1532464"/>
                  <a:pt x="579570" y="1525662"/>
                  <a:pt x="609297" y="1526065"/>
                </a:cubicBezTo>
                <a:cubicBezTo>
                  <a:pt x="622859" y="1525949"/>
                  <a:pt x="631341" y="1522003"/>
                  <a:pt x="641553" y="1515846"/>
                </a:cubicBezTo>
                <a:cubicBezTo>
                  <a:pt x="648941" y="1511635"/>
                  <a:pt x="663058" y="1502221"/>
                  <a:pt x="663058" y="1502221"/>
                </a:cubicBezTo>
                <a:cubicBezTo>
                  <a:pt x="664943" y="1498952"/>
                  <a:pt x="663874" y="1494770"/>
                  <a:pt x="666642" y="1492002"/>
                </a:cubicBezTo>
                <a:cubicBezTo>
                  <a:pt x="670488" y="1483805"/>
                  <a:pt x="673298" y="1483406"/>
                  <a:pt x="677394" y="1478377"/>
                </a:cubicBezTo>
                <a:cubicBezTo>
                  <a:pt x="731468" y="1273805"/>
                  <a:pt x="770318" y="1010120"/>
                  <a:pt x="806422" y="946995"/>
                </a:cubicBezTo>
                <a:cubicBezTo>
                  <a:pt x="805475" y="917294"/>
                  <a:pt x="810887" y="897800"/>
                  <a:pt x="802838" y="872056"/>
                </a:cubicBezTo>
                <a:cubicBezTo>
                  <a:pt x="802951" y="867846"/>
                  <a:pt x="797603" y="841221"/>
                  <a:pt x="795670" y="834587"/>
                </a:cubicBezTo>
                <a:cubicBezTo>
                  <a:pt x="793310" y="826436"/>
                  <a:pt x="786563" y="804837"/>
                  <a:pt x="784917" y="800524"/>
                </a:cubicBezTo>
                <a:cubicBezTo>
                  <a:pt x="781437" y="797165"/>
                  <a:pt x="772186" y="784954"/>
                  <a:pt x="770581" y="780086"/>
                </a:cubicBezTo>
                <a:cubicBezTo>
                  <a:pt x="767204" y="777429"/>
                  <a:pt x="764937" y="774446"/>
                  <a:pt x="763413" y="769867"/>
                </a:cubicBezTo>
                <a:cubicBezTo>
                  <a:pt x="763371" y="760259"/>
                  <a:pt x="757439" y="754362"/>
                  <a:pt x="756245" y="749430"/>
                </a:cubicBezTo>
                <a:cubicBezTo>
                  <a:pt x="754175" y="746710"/>
                  <a:pt x="754457" y="741945"/>
                  <a:pt x="752661" y="739211"/>
                </a:cubicBezTo>
                <a:cubicBezTo>
                  <a:pt x="745184" y="727907"/>
                  <a:pt x="744572" y="719081"/>
                  <a:pt x="738324" y="711960"/>
                </a:cubicBezTo>
                <a:cubicBezTo>
                  <a:pt x="735246" y="706024"/>
                  <a:pt x="732784" y="703082"/>
                  <a:pt x="731156" y="698335"/>
                </a:cubicBezTo>
                <a:cubicBezTo>
                  <a:pt x="724238" y="684187"/>
                  <a:pt x="731079" y="692553"/>
                  <a:pt x="720404" y="677897"/>
                </a:cubicBezTo>
                <a:cubicBezTo>
                  <a:pt x="716082" y="662278"/>
                  <a:pt x="717366" y="663438"/>
                  <a:pt x="709651" y="647241"/>
                </a:cubicBezTo>
                <a:cubicBezTo>
                  <a:pt x="706264" y="643665"/>
                  <a:pt x="705914" y="638358"/>
                  <a:pt x="702483" y="633616"/>
                </a:cubicBezTo>
                <a:cubicBezTo>
                  <a:pt x="699427" y="626118"/>
                  <a:pt x="698685" y="618374"/>
                  <a:pt x="695315" y="613178"/>
                </a:cubicBezTo>
                <a:cubicBezTo>
                  <a:pt x="691666" y="610062"/>
                  <a:pt x="689705" y="606400"/>
                  <a:pt x="688147" y="602959"/>
                </a:cubicBezTo>
                <a:cubicBezTo>
                  <a:pt x="686051" y="597251"/>
                  <a:pt x="682745" y="588010"/>
                  <a:pt x="680979" y="582521"/>
                </a:cubicBezTo>
                <a:cubicBezTo>
                  <a:pt x="675338" y="571007"/>
                  <a:pt x="669198" y="567109"/>
                  <a:pt x="666642" y="562083"/>
                </a:cubicBezTo>
                <a:cubicBezTo>
                  <a:pt x="663896" y="558395"/>
                  <a:pt x="660707" y="556013"/>
                  <a:pt x="659474" y="551864"/>
                </a:cubicBezTo>
                <a:cubicBezTo>
                  <a:pt x="652286" y="541600"/>
                  <a:pt x="648686" y="528156"/>
                  <a:pt x="648722" y="521208"/>
                </a:cubicBezTo>
                <a:cubicBezTo>
                  <a:pt x="646821" y="518150"/>
                  <a:pt x="646679" y="514337"/>
                  <a:pt x="645138" y="510989"/>
                </a:cubicBezTo>
                <a:cubicBezTo>
                  <a:pt x="645137" y="506290"/>
                  <a:pt x="640760" y="498345"/>
                  <a:pt x="637969" y="493957"/>
                </a:cubicBezTo>
                <a:cubicBezTo>
                  <a:pt x="632939" y="481354"/>
                  <a:pt x="634569" y="479440"/>
                  <a:pt x="623633" y="466707"/>
                </a:cubicBezTo>
                <a:cubicBezTo>
                  <a:pt x="616044" y="460329"/>
                  <a:pt x="609655" y="454413"/>
                  <a:pt x="602128" y="446269"/>
                </a:cubicBezTo>
                <a:cubicBezTo>
                  <a:pt x="595816" y="434543"/>
                  <a:pt x="587491" y="422132"/>
                  <a:pt x="577040" y="415613"/>
                </a:cubicBezTo>
                <a:cubicBezTo>
                  <a:pt x="555428" y="397953"/>
                  <a:pt x="566152" y="409094"/>
                  <a:pt x="537615" y="381550"/>
                </a:cubicBezTo>
                <a:cubicBezTo>
                  <a:pt x="525614" y="368598"/>
                  <a:pt x="517633" y="364524"/>
                  <a:pt x="512526" y="357706"/>
                </a:cubicBezTo>
                <a:cubicBezTo>
                  <a:pt x="508075" y="352113"/>
                  <a:pt x="501909" y="346817"/>
                  <a:pt x="498189" y="340674"/>
                </a:cubicBezTo>
                <a:cubicBezTo>
                  <a:pt x="496268" y="337327"/>
                  <a:pt x="493984" y="333926"/>
                  <a:pt x="491021" y="330455"/>
                </a:cubicBezTo>
                <a:cubicBezTo>
                  <a:pt x="487448" y="327149"/>
                  <a:pt x="484967" y="323382"/>
                  <a:pt x="480269" y="320236"/>
                </a:cubicBezTo>
                <a:cubicBezTo>
                  <a:pt x="475051" y="312007"/>
                  <a:pt x="472812" y="304916"/>
                  <a:pt x="465933" y="299799"/>
                </a:cubicBezTo>
                <a:cubicBezTo>
                  <a:pt x="449219" y="288958"/>
                  <a:pt x="443038" y="282729"/>
                  <a:pt x="430092" y="265736"/>
                </a:cubicBezTo>
                <a:cubicBezTo>
                  <a:pt x="425500" y="262415"/>
                  <a:pt x="420078" y="256292"/>
                  <a:pt x="415755" y="252110"/>
                </a:cubicBezTo>
                <a:cubicBezTo>
                  <a:pt x="412150" y="248537"/>
                  <a:pt x="408308" y="245432"/>
                  <a:pt x="405003" y="241892"/>
                </a:cubicBezTo>
                <a:cubicBezTo>
                  <a:pt x="397819" y="236493"/>
                  <a:pt x="391347" y="232459"/>
                  <a:pt x="387082" y="228266"/>
                </a:cubicBezTo>
                <a:cubicBezTo>
                  <a:pt x="382795" y="223955"/>
                  <a:pt x="378873" y="221493"/>
                  <a:pt x="376330" y="218047"/>
                </a:cubicBezTo>
                <a:cubicBezTo>
                  <a:pt x="371167" y="216974"/>
                  <a:pt x="366419" y="212785"/>
                  <a:pt x="361994" y="211235"/>
                </a:cubicBezTo>
                <a:cubicBezTo>
                  <a:pt x="357871" y="210063"/>
                  <a:pt x="354390" y="206449"/>
                  <a:pt x="351241" y="204422"/>
                </a:cubicBezTo>
                <a:cubicBezTo>
                  <a:pt x="347470" y="202424"/>
                  <a:pt x="341360" y="199978"/>
                  <a:pt x="336905" y="197610"/>
                </a:cubicBezTo>
                <a:cubicBezTo>
                  <a:pt x="333402" y="194946"/>
                  <a:pt x="330922" y="189381"/>
                  <a:pt x="326153" y="187391"/>
                </a:cubicBezTo>
                <a:cubicBezTo>
                  <a:pt x="319844" y="180591"/>
                  <a:pt x="312110" y="181679"/>
                  <a:pt x="304648" y="173766"/>
                </a:cubicBezTo>
                <a:cubicBezTo>
                  <a:pt x="302762" y="172225"/>
                  <a:pt x="296045" y="168628"/>
                  <a:pt x="293896" y="166953"/>
                </a:cubicBezTo>
                <a:cubicBezTo>
                  <a:pt x="290483" y="162479"/>
                  <a:pt x="288429" y="156683"/>
                  <a:pt x="283143" y="149922"/>
                </a:cubicBezTo>
                <a:cubicBezTo>
                  <a:pt x="274096" y="138195"/>
                  <a:pt x="254468" y="115859"/>
                  <a:pt x="254471" y="115859"/>
                </a:cubicBezTo>
                <a:cubicBezTo>
                  <a:pt x="252334" y="112424"/>
                  <a:pt x="253179" y="108678"/>
                  <a:pt x="250887" y="105640"/>
                </a:cubicBezTo>
                <a:cubicBezTo>
                  <a:pt x="221317" y="58977"/>
                  <a:pt x="234993" y="85022"/>
                  <a:pt x="215046" y="64764"/>
                </a:cubicBezTo>
                <a:cubicBezTo>
                  <a:pt x="199293" y="53223"/>
                  <a:pt x="218290" y="50828"/>
                  <a:pt x="182789" y="30701"/>
                </a:cubicBezTo>
                <a:cubicBezTo>
                  <a:pt x="126162" y="1468"/>
                  <a:pt x="211565" y="42826"/>
                  <a:pt x="161284" y="20482"/>
                </a:cubicBezTo>
                <a:cubicBezTo>
                  <a:pt x="151046" y="15477"/>
                  <a:pt x="145816" y="9256"/>
                  <a:pt x="139779" y="6857"/>
                </a:cubicBezTo>
                <a:cubicBezTo>
                  <a:pt x="122567" y="535"/>
                  <a:pt x="134499" y="5544"/>
                  <a:pt x="114691" y="45"/>
                </a:cubicBezTo>
                <a:cubicBezTo>
                  <a:pt x="108592" y="-611"/>
                  <a:pt x="75941" y="729"/>
                  <a:pt x="64513" y="6857"/>
                </a:cubicBezTo>
                <a:cubicBezTo>
                  <a:pt x="57037" y="13004"/>
                  <a:pt x="49455" y="15337"/>
                  <a:pt x="43009" y="20482"/>
                </a:cubicBezTo>
                <a:cubicBezTo>
                  <a:pt x="38898" y="23452"/>
                  <a:pt x="33829" y="26018"/>
                  <a:pt x="32256" y="27295"/>
                </a:cubicBezTo>
                <a:cubicBezTo>
                  <a:pt x="29210" y="29404"/>
                  <a:pt x="27668" y="35646"/>
                  <a:pt x="25088" y="37514"/>
                </a:cubicBezTo>
                <a:cubicBezTo>
                  <a:pt x="21781" y="38789"/>
                  <a:pt x="15468" y="40302"/>
                  <a:pt x="14336" y="44326"/>
                </a:cubicBezTo>
                <a:cubicBezTo>
                  <a:pt x="9823" y="50216"/>
                  <a:pt x="11361" y="52952"/>
                  <a:pt x="10752" y="54545"/>
                </a:cubicBezTo>
                <a:close/>
              </a:path>
              <a:path w="807092" h="1530624" stroke="0" extrusionOk="0">
                <a:moveTo>
                  <a:pt x="10752" y="54545"/>
                </a:moveTo>
                <a:lnTo>
                  <a:pt x="10752" y="54545"/>
                </a:lnTo>
                <a:cubicBezTo>
                  <a:pt x="9910" y="62172"/>
                  <a:pt x="12410" y="77837"/>
                  <a:pt x="7168" y="85202"/>
                </a:cubicBezTo>
                <a:cubicBezTo>
                  <a:pt x="4580" y="89157"/>
                  <a:pt x="4974" y="93161"/>
                  <a:pt x="3584" y="98827"/>
                </a:cubicBezTo>
                <a:cubicBezTo>
                  <a:pt x="3457" y="103726"/>
                  <a:pt x="414" y="112091"/>
                  <a:pt x="0" y="115859"/>
                </a:cubicBezTo>
                <a:cubicBezTo>
                  <a:pt x="135" y="138520"/>
                  <a:pt x="4438" y="152040"/>
                  <a:pt x="3584" y="173766"/>
                </a:cubicBezTo>
                <a:cubicBezTo>
                  <a:pt x="5160" y="178438"/>
                  <a:pt x="3676" y="180599"/>
                  <a:pt x="7168" y="183985"/>
                </a:cubicBezTo>
                <a:cubicBezTo>
                  <a:pt x="15268" y="196469"/>
                  <a:pt x="4189" y="171288"/>
                  <a:pt x="21504" y="228266"/>
                </a:cubicBezTo>
                <a:cubicBezTo>
                  <a:pt x="32020" y="312448"/>
                  <a:pt x="23716" y="386289"/>
                  <a:pt x="82434" y="487145"/>
                </a:cubicBezTo>
                <a:cubicBezTo>
                  <a:pt x="80937" y="509783"/>
                  <a:pt x="82514" y="532186"/>
                  <a:pt x="82434" y="548458"/>
                </a:cubicBezTo>
                <a:cubicBezTo>
                  <a:pt x="82027" y="566301"/>
                  <a:pt x="91010" y="566056"/>
                  <a:pt x="89602" y="575709"/>
                </a:cubicBezTo>
                <a:cubicBezTo>
                  <a:pt x="91035" y="584541"/>
                  <a:pt x="89076" y="587797"/>
                  <a:pt x="86018" y="596146"/>
                </a:cubicBezTo>
                <a:cubicBezTo>
                  <a:pt x="84174" y="610945"/>
                  <a:pt x="80231" y="614044"/>
                  <a:pt x="75266" y="630209"/>
                </a:cubicBezTo>
                <a:cubicBezTo>
                  <a:pt x="74453" y="631577"/>
                  <a:pt x="72866" y="637446"/>
                  <a:pt x="71682" y="640428"/>
                </a:cubicBezTo>
                <a:cubicBezTo>
                  <a:pt x="69144" y="646775"/>
                  <a:pt x="64357" y="665997"/>
                  <a:pt x="64513" y="671085"/>
                </a:cubicBezTo>
                <a:cubicBezTo>
                  <a:pt x="75243" y="699102"/>
                  <a:pt x="57015" y="735681"/>
                  <a:pt x="68097" y="769867"/>
                </a:cubicBezTo>
                <a:cubicBezTo>
                  <a:pt x="68339" y="773808"/>
                  <a:pt x="72159" y="778696"/>
                  <a:pt x="71682" y="783493"/>
                </a:cubicBezTo>
                <a:cubicBezTo>
                  <a:pt x="77218" y="805259"/>
                  <a:pt x="75299" y="807596"/>
                  <a:pt x="82434" y="831181"/>
                </a:cubicBezTo>
                <a:cubicBezTo>
                  <a:pt x="85786" y="837914"/>
                  <a:pt x="86418" y="845983"/>
                  <a:pt x="89602" y="851618"/>
                </a:cubicBezTo>
                <a:cubicBezTo>
                  <a:pt x="88201" y="858078"/>
                  <a:pt x="96537" y="874684"/>
                  <a:pt x="100354" y="885681"/>
                </a:cubicBezTo>
                <a:cubicBezTo>
                  <a:pt x="103568" y="889690"/>
                  <a:pt x="106092" y="896369"/>
                  <a:pt x="107523" y="899307"/>
                </a:cubicBezTo>
                <a:cubicBezTo>
                  <a:pt x="108464" y="902347"/>
                  <a:pt x="108757" y="907365"/>
                  <a:pt x="111107" y="912932"/>
                </a:cubicBezTo>
                <a:cubicBezTo>
                  <a:pt x="114241" y="917776"/>
                  <a:pt x="117712" y="921739"/>
                  <a:pt x="118275" y="926557"/>
                </a:cubicBezTo>
                <a:cubicBezTo>
                  <a:pt x="118951" y="929844"/>
                  <a:pt x="118264" y="936449"/>
                  <a:pt x="121859" y="940182"/>
                </a:cubicBezTo>
                <a:cubicBezTo>
                  <a:pt x="123551" y="944341"/>
                  <a:pt x="126668" y="948558"/>
                  <a:pt x="129027" y="953807"/>
                </a:cubicBezTo>
                <a:cubicBezTo>
                  <a:pt x="130237" y="957077"/>
                  <a:pt x="136126" y="966308"/>
                  <a:pt x="136195" y="970839"/>
                </a:cubicBezTo>
                <a:cubicBezTo>
                  <a:pt x="136416" y="974543"/>
                  <a:pt x="138808" y="978603"/>
                  <a:pt x="139779" y="981058"/>
                </a:cubicBezTo>
                <a:cubicBezTo>
                  <a:pt x="143978" y="988347"/>
                  <a:pt x="152825" y="996174"/>
                  <a:pt x="154116" y="1008308"/>
                </a:cubicBezTo>
                <a:cubicBezTo>
                  <a:pt x="157058" y="1013892"/>
                  <a:pt x="158537" y="1016505"/>
                  <a:pt x="161284" y="1021933"/>
                </a:cubicBezTo>
                <a:cubicBezTo>
                  <a:pt x="160735" y="1024775"/>
                  <a:pt x="163166" y="1032582"/>
                  <a:pt x="164868" y="1035558"/>
                </a:cubicBezTo>
                <a:cubicBezTo>
                  <a:pt x="166149" y="1038454"/>
                  <a:pt x="170981" y="1042079"/>
                  <a:pt x="172036" y="1045777"/>
                </a:cubicBezTo>
                <a:cubicBezTo>
                  <a:pt x="176185" y="1050778"/>
                  <a:pt x="179111" y="1060459"/>
                  <a:pt x="179205" y="1066215"/>
                </a:cubicBezTo>
                <a:cubicBezTo>
                  <a:pt x="179261" y="1069792"/>
                  <a:pt x="181244" y="1072401"/>
                  <a:pt x="182789" y="1076434"/>
                </a:cubicBezTo>
                <a:cubicBezTo>
                  <a:pt x="211107" y="1115217"/>
                  <a:pt x="171613" y="1073621"/>
                  <a:pt x="197125" y="1100278"/>
                </a:cubicBezTo>
                <a:cubicBezTo>
                  <a:pt x="202461" y="1108365"/>
                  <a:pt x="209921" y="1114126"/>
                  <a:pt x="211461" y="1120716"/>
                </a:cubicBezTo>
                <a:cubicBezTo>
                  <a:pt x="212580" y="1123875"/>
                  <a:pt x="213454" y="1130212"/>
                  <a:pt x="218630" y="1134341"/>
                </a:cubicBezTo>
                <a:cubicBezTo>
                  <a:pt x="221197" y="1137860"/>
                  <a:pt x="224632" y="1142656"/>
                  <a:pt x="229382" y="1147966"/>
                </a:cubicBezTo>
                <a:cubicBezTo>
                  <a:pt x="231464" y="1152413"/>
                  <a:pt x="235008" y="1161364"/>
                  <a:pt x="236550" y="1164998"/>
                </a:cubicBezTo>
                <a:cubicBezTo>
                  <a:pt x="236927" y="1168757"/>
                  <a:pt x="240814" y="1171836"/>
                  <a:pt x="243718" y="1175217"/>
                </a:cubicBezTo>
                <a:cubicBezTo>
                  <a:pt x="246389" y="1180393"/>
                  <a:pt x="246129" y="1187969"/>
                  <a:pt x="250887" y="1195654"/>
                </a:cubicBezTo>
                <a:cubicBezTo>
                  <a:pt x="253481" y="1199941"/>
                  <a:pt x="254982" y="1201386"/>
                  <a:pt x="258055" y="1205873"/>
                </a:cubicBezTo>
                <a:cubicBezTo>
                  <a:pt x="259745" y="1209084"/>
                  <a:pt x="261639" y="1216092"/>
                  <a:pt x="261639" y="1216092"/>
                </a:cubicBezTo>
                <a:cubicBezTo>
                  <a:pt x="308267" y="1321320"/>
                  <a:pt x="461937" y="1418130"/>
                  <a:pt x="508942" y="1529471"/>
                </a:cubicBezTo>
                <a:cubicBezTo>
                  <a:pt x="548263" y="1537696"/>
                  <a:pt x="586606" y="1524426"/>
                  <a:pt x="609297" y="1526065"/>
                </a:cubicBezTo>
                <a:cubicBezTo>
                  <a:pt x="624638" y="1523982"/>
                  <a:pt x="632266" y="1523044"/>
                  <a:pt x="641553" y="1515846"/>
                </a:cubicBezTo>
                <a:cubicBezTo>
                  <a:pt x="648941" y="1511636"/>
                  <a:pt x="663058" y="1502221"/>
                  <a:pt x="663058" y="1502221"/>
                </a:cubicBezTo>
                <a:cubicBezTo>
                  <a:pt x="664586" y="1499036"/>
                  <a:pt x="664429" y="1495063"/>
                  <a:pt x="666642" y="1492002"/>
                </a:cubicBezTo>
                <a:cubicBezTo>
                  <a:pt x="670379" y="1483532"/>
                  <a:pt x="673021" y="1483535"/>
                  <a:pt x="677394" y="1478377"/>
                </a:cubicBezTo>
                <a:cubicBezTo>
                  <a:pt x="732593" y="1279040"/>
                  <a:pt x="777980" y="1022562"/>
                  <a:pt x="806422" y="946995"/>
                </a:cubicBezTo>
                <a:cubicBezTo>
                  <a:pt x="807375" y="914150"/>
                  <a:pt x="812034" y="898453"/>
                  <a:pt x="802838" y="872056"/>
                </a:cubicBezTo>
                <a:cubicBezTo>
                  <a:pt x="803378" y="867777"/>
                  <a:pt x="798830" y="842736"/>
                  <a:pt x="795670" y="834587"/>
                </a:cubicBezTo>
                <a:cubicBezTo>
                  <a:pt x="793247" y="826447"/>
                  <a:pt x="786469" y="805560"/>
                  <a:pt x="784917" y="800524"/>
                </a:cubicBezTo>
                <a:cubicBezTo>
                  <a:pt x="781131" y="796637"/>
                  <a:pt x="772653" y="785058"/>
                  <a:pt x="770581" y="780086"/>
                </a:cubicBezTo>
                <a:cubicBezTo>
                  <a:pt x="767521" y="777630"/>
                  <a:pt x="765584" y="774943"/>
                  <a:pt x="763413" y="769867"/>
                </a:cubicBezTo>
                <a:cubicBezTo>
                  <a:pt x="762857" y="760484"/>
                  <a:pt x="757402" y="754697"/>
                  <a:pt x="756245" y="749430"/>
                </a:cubicBezTo>
                <a:cubicBezTo>
                  <a:pt x="753835" y="747080"/>
                  <a:pt x="754691" y="741464"/>
                  <a:pt x="752661" y="739211"/>
                </a:cubicBezTo>
                <a:cubicBezTo>
                  <a:pt x="745645" y="727534"/>
                  <a:pt x="744796" y="720744"/>
                  <a:pt x="738324" y="711960"/>
                </a:cubicBezTo>
                <a:cubicBezTo>
                  <a:pt x="735154" y="706313"/>
                  <a:pt x="731890" y="703501"/>
                  <a:pt x="731156" y="698335"/>
                </a:cubicBezTo>
                <a:cubicBezTo>
                  <a:pt x="724455" y="684627"/>
                  <a:pt x="730556" y="694491"/>
                  <a:pt x="720404" y="677897"/>
                </a:cubicBezTo>
                <a:cubicBezTo>
                  <a:pt x="716032" y="662465"/>
                  <a:pt x="717721" y="663443"/>
                  <a:pt x="709651" y="647241"/>
                </a:cubicBezTo>
                <a:cubicBezTo>
                  <a:pt x="705485" y="643761"/>
                  <a:pt x="706034" y="639291"/>
                  <a:pt x="702483" y="633616"/>
                </a:cubicBezTo>
                <a:cubicBezTo>
                  <a:pt x="699291" y="625948"/>
                  <a:pt x="697139" y="618413"/>
                  <a:pt x="695315" y="613178"/>
                </a:cubicBezTo>
                <a:cubicBezTo>
                  <a:pt x="691375" y="610253"/>
                  <a:pt x="690051" y="606270"/>
                  <a:pt x="688147" y="602959"/>
                </a:cubicBezTo>
                <a:cubicBezTo>
                  <a:pt x="686160" y="597522"/>
                  <a:pt x="682004" y="588396"/>
                  <a:pt x="680979" y="582521"/>
                </a:cubicBezTo>
                <a:cubicBezTo>
                  <a:pt x="675651" y="570579"/>
                  <a:pt x="669637" y="567124"/>
                  <a:pt x="666642" y="562083"/>
                </a:cubicBezTo>
                <a:cubicBezTo>
                  <a:pt x="664011" y="558177"/>
                  <a:pt x="661358" y="556879"/>
                  <a:pt x="659474" y="551864"/>
                </a:cubicBezTo>
                <a:cubicBezTo>
                  <a:pt x="651668" y="540746"/>
                  <a:pt x="648273" y="526656"/>
                  <a:pt x="648722" y="521208"/>
                </a:cubicBezTo>
                <a:cubicBezTo>
                  <a:pt x="646744" y="518740"/>
                  <a:pt x="646023" y="514360"/>
                  <a:pt x="645138" y="510989"/>
                </a:cubicBezTo>
                <a:cubicBezTo>
                  <a:pt x="644402" y="506571"/>
                  <a:pt x="641493" y="497889"/>
                  <a:pt x="637969" y="493957"/>
                </a:cubicBezTo>
                <a:cubicBezTo>
                  <a:pt x="632399" y="481942"/>
                  <a:pt x="634433" y="479256"/>
                  <a:pt x="623633" y="466707"/>
                </a:cubicBezTo>
                <a:cubicBezTo>
                  <a:pt x="615192" y="460764"/>
                  <a:pt x="610499" y="455856"/>
                  <a:pt x="602128" y="446269"/>
                </a:cubicBezTo>
                <a:cubicBezTo>
                  <a:pt x="597336" y="433983"/>
                  <a:pt x="584904" y="423048"/>
                  <a:pt x="577040" y="415613"/>
                </a:cubicBezTo>
                <a:cubicBezTo>
                  <a:pt x="556450" y="399328"/>
                  <a:pt x="566268" y="411446"/>
                  <a:pt x="537615" y="381550"/>
                </a:cubicBezTo>
                <a:cubicBezTo>
                  <a:pt x="526525" y="370192"/>
                  <a:pt x="518392" y="365819"/>
                  <a:pt x="512526" y="357706"/>
                </a:cubicBezTo>
                <a:cubicBezTo>
                  <a:pt x="506818" y="354192"/>
                  <a:pt x="500854" y="347146"/>
                  <a:pt x="498189" y="340674"/>
                </a:cubicBezTo>
                <a:cubicBezTo>
                  <a:pt x="496417" y="337490"/>
                  <a:pt x="495123" y="333909"/>
                  <a:pt x="491021" y="330455"/>
                </a:cubicBezTo>
                <a:cubicBezTo>
                  <a:pt x="486979" y="327943"/>
                  <a:pt x="485139" y="323503"/>
                  <a:pt x="480269" y="320236"/>
                </a:cubicBezTo>
                <a:cubicBezTo>
                  <a:pt x="474958" y="311835"/>
                  <a:pt x="473087" y="304438"/>
                  <a:pt x="465933" y="299799"/>
                </a:cubicBezTo>
                <a:cubicBezTo>
                  <a:pt x="448712" y="289945"/>
                  <a:pt x="443617" y="280107"/>
                  <a:pt x="430092" y="265736"/>
                </a:cubicBezTo>
                <a:cubicBezTo>
                  <a:pt x="426448" y="262922"/>
                  <a:pt x="420469" y="256199"/>
                  <a:pt x="415755" y="252110"/>
                </a:cubicBezTo>
                <a:cubicBezTo>
                  <a:pt x="411641" y="247972"/>
                  <a:pt x="408080" y="245613"/>
                  <a:pt x="405003" y="241892"/>
                </a:cubicBezTo>
                <a:cubicBezTo>
                  <a:pt x="396663" y="236224"/>
                  <a:pt x="390659" y="232917"/>
                  <a:pt x="387082" y="228266"/>
                </a:cubicBezTo>
                <a:cubicBezTo>
                  <a:pt x="382381" y="223062"/>
                  <a:pt x="378459" y="221231"/>
                  <a:pt x="376330" y="218047"/>
                </a:cubicBezTo>
                <a:cubicBezTo>
                  <a:pt x="370611" y="216979"/>
                  <a:pt x="365537" y="212050"/>
                  <a:pt x="361994" y="211235"/>
                </a:cubicBezTo>
                <a:cubicBezTo>
                  <a:pt x="357917" y="210465"/>
                  <a:pt x="353759" y="205804"/>
                  <a:pt x="351241" y="204422"/>
                </a:cubicBezTo>
                <a:cubicBezTo>
                  <a:pt x="347162" y="203113"/>
                  <a:pt x="342014" y="199289"/>
                  <a:pt x="336905" y="197610"/>
                </a:cubicBezTo>
                <a:cubicBezTo>
                  <a:pt x="333832" y="195988"/>
                  <a:pt x="331981" y="189415"/>
                  <a:pt x="326153" y="187391"/>
                </a:cubicBezTo>
                <a:cubicBezTo>
                  <a:pt x="321588" y="180836"/>
                  <a:pt x="312587" y="180440"/>
                  <a:pt x="304648" y="173766"/>
                </a:cubicBezTo>
                <a:cubicBezTo>
                  <a:pt x="302256" y="171866"/>
                  <a:pt x="296202" y="168147"/>
                  <a:pt x="293896" y="166953"/>
                </a:cubicBezTo>
                <a:cubicBezTo>
                  <a:pt x="290411" y="162626"/>
                  <a:pt x="289662" y="156155"/>
                  <a:pt x="283143" y="149922"/>
                </a:cubicBezTo>
                <a:cubicBezTo>
                  <a:pt x="274097" y="138194"/>
                  <a:pt x="254467" y="115859"/>
                  <a:pt x="254471" y="115859"/>
                </a:cubicBezTo>
                <a:cubicBezTo>
                  <a:pt x="252346" y="112259"/>
                  <a:pt x="253457" y="109090"/>
                  <a:pt x="250887" y="105640"/>
                </a:cubicBezTo>
                <a:cubicBezTo>
                  <a:pt x="220807" y="57979"/>
                  <a:pt x="231436" y="80785"/>
                  <a:pt x="215046" y="64764"/>
                </a:cubicBezTo>
                <a:cubicBezTo>
                  <a:pt x="201870" y="53579"/>
                  <a:pt x="223103" y="51042"/>
                  <a:pt x="182789" y="30701"/>
                </a:cubicBezTo>
                <a:cubicBezTo>
                  <a:pt x="128038" y="-12459"/>
                  <a:pt x="219879" y="44973"/>
                  <a:pt x="161284" y="20482"/>
                </a:cubicBezTo>
                <a:cubicBezTo>
                  <a:pt x="150840" y="16212"/>
                  <a:pt x="145804" y="10578"/>
                  <a:pt x="139779" y="6857"/>
                </a:cubicBezTo>
                <a:cubicBezTo>
                  <a:pt x="121903" y="2098"/>
                  <a:pt x="135862" y="7013"/>
                  <a:pt x="114691" y="45"/>
                </a:cubicBezTo>
                <a:cubicBezTo>
                  <a:pt x="106028" y="-1111"/>
                  <a:pt x="77327" y="-52"/>
                  <a:pt x="64513" y="6857"/>
                </a:cubicBezTo>
                <a:cubicBezTo>
                  <a:pt x="55394" y="13005"/>
                  <a:pt x="48094" y="13790"/>
                  <a:pt x="43009" y="20482"/>
                </a:cubicBezTo>
                <a:cubicBezTo>
                  <a:pt x="38291" y="23471"/>
                  <a:pt x="34255" y="26098"/>
                  <a:pt x="32256" y="27295"/>
                </a:cubicBezTo>
                <a:cubicBezTo>
                  <a:pt x="29530" y="29792"/>
                  <a:pt x="27939" y="35705"/>
                  <a:pt x="25088" y="37514"/>
                </a:cubicBezTo>
                <a:cubicBezTo>
                  <a:pt x="22058" y="39397"/>
                  <a:pt x="15196" y="38632"/>
                  <a:pt x="14336" y="44326"/>
                </a:cubicBezTo>
                <a:cubicBezTo>
                  <a:pt x="9818" y="50458"/>
                  <a:pt x="11090" y="52678"/>
                  <a:pt x="10752" y="54545"/>
                </a:cubicBezTo>
                <a:close/>
              </a:path>
            </a:pathLst>
          </a:custGeom>
          <a:solidFill>
            <a:srgbClr val="00B050">
              <a:alpha val="30000"/>
            </a:srgbClr>
          </a:solidFill>
          <a:ln w="0" cap="flat">
            <a:noFill/>
            <a:miter lim="400000"/>
            <a:extLst>
              <a:ext uri="{C807C97D-BFC1-408E-A445-0C87EB9F89A2}">
                <ask:lineSketchStyleProps xmlns:ask="http://schemas.microsoft.com/office/drawing/2018/sketchyshapes" sd="4266498984">
                  <a:custGeom>
                    <a:avLst/>
                    <a:gdLst>
                      <a:gd name="connsiteX0" fmla="*/ 9525 w 714387"/>
                      <a:gd name="connsiteY0" fmla="*/ 50800 h 1426504"/>
                      <a:gd name="connsiteX1" fmla="*/ 9525 w 714387"/>
                      <a:gd name="connsiteY1" fmla="*/ 50800 h 1426504"/>
                      <a:gd name="connsiteX2" fmla="*/ 6350 w 714387"/>
                      <a:gd name="connsiteY2" fmla="*/ 79375 h 1426504"/>
                      <a:gd name="connsiteX3" fmla="*/ 3175 w 714387"/>
                      <a:gd name="connsiteY3" fmla="*/ 92075 h 1426504"/>
                      <a:gd name="connsiteX4" fmla="*/ 0 w 714387"/>
                      <a:gd name="connsiteY4" fmla="*/ 107950 h 1426504"/>
                      <a:gd name="connsiteX5" fmla="*/ 3175 w 714387"/>
                      <a:gd name="connsiteY5" fmla="*/ 161925 h 1426504"/>
                      <a:gd name="connsiteX6" fmla="*/ 6350 w 714387"/>
                      <a:gd name="connsiteY6" fmla="*/ 171450 h 1426504"/>
                      <a:gd name="connsiteX7" fmla="*/ 19050 w 714387"/>
                      <a:gd name="connsiteY7" fmla="*/ 212725 h 1426504"/>
                      <a:gd name="connsiteX8" fmla="*/ 73025 w 714387"/>
                      <a:gd name="connsiteY8" fmla="*/ 454025 h 1426504"/>
                      <a:gd name="connsiteX9" fmla="*/ 73025 w 714387"/>
                      <a:gd name="connsiteY9" fmla="*/ 511175 h 1426504"/>
                      <a:gd name="connsiteX10" fmla="*/ 79375 w 714387"/>
                      <a:gd name="connsiteY10" fmla="*/ 536575 h 1426504"/>
                      <a:gd name="connsiteX11" fmla="*/ 76200 w 714387"/>
                      <a:gd name="connsiteY11" fmla="*/ 555625 h 1426504"/>
                      <a:gd name="connsiteX12" fmla="*/ 66675 w 714387"/>
                      <a:gd name="connsiteY12" fmla="*/ 587375 h 1426504"/>
                      <a:gd name="connsiteX13" fmla="*/ 63500 w 714387"/>
                      <a:gd name="connsiteY13" fmla="*/ 596900 h 1426504"/>
                      <a:gd name="connsiteX14" fmla="*/ 57150 w 714387"/>
                      <a:gd name="connsiteY14" fmla="*/ 625475 h 1426504"/>
                      <a:gd name="connsiteX15" fmla="*/ 60325 w 714387"/>
                      <a:gd name="connsiteY15" fmla="*/ 717550 h 1426504"/>
                      <a:gd name="connsiteX16" fmla="*/ 63500 w 714387"/>
                      <a:gd name="connsiteY16" fmla="*/ 730250 h 1426504"/>
                      <a:gd name="connsiteX17" fmla="*/ 73025 w 714387"/>
                      <a:gd name="connsiteY17" fmla="*/ 774700 h 1426504"/>
                      <a:gd name="connsiteX18" fmla="*/ 79375 w 714387"/>
                      <a:gd name="connsiteY18" fmla="*/ 793750 h 1426504"/>
                      <a:gd name="connsiteX19" fmla="*/ 88900 w 714387"/>
                      <a:gd name="connsiteY19" fmla="*/ 825500 h 1426504"/>
                      <a:gd name="connsiteX20" fmla="*/ 95250 w 714387"/>
                      <a:gd name="connsiteY20" fmla="*/ 838200 h 1426504"/>
                      <a:gd name="connsiteX21" fmla="*/ 98425 w 714387"/>
                      <a:gd name="connsiteY21" fmla="*/ 850900 h 1426504"/>
                      <a:gd name="connsiteX22" fmla="*/ 104775 w 714387"/>
                      <a:gd name="connsiteY22" fmla="*/ 863600 h 1426504"/>
                      <a:gd name="connsiteX23" fmla="*/ 107950 w 714387"/>
                      <a:gd name="connsiteY23" fmla="*/ 876300 h 1426504"/>
                      <a:gd name="connsiteX24" fmla="*/ 114300 w 714387"/>
                      <a:gd name="connsiteY24" fmla="*/ 889000 h 1426504"/>
                      <a:gd name="connsiteX25" fmla="*/ 120650 w 714387"/>
                      <a:gd name="connsiteY25" fmla="*/ 904875 h 1426504"/>
                      <a:gd name="connsiteX26" fmla="*/ 123825 w 714387"/>
                      <a:gd name="connsiteY26" fmla="*/ 914400 h 1426504"/>
                      <a:gd name="connsiteX27" fmla="*/ 136525 w 714387"/>
                      <a:gd name="connsiteY27" fmla="*/ 939800 h 1426504"/>
                      <a:gd name="connsiteX28" fmla="*/ 142875 w 714387"/>
                      <a:gd name="connsiteY28" fmla="*/ 952500 h 1426504"/>
                      <a:gd name="connsiteX29" fmla="*/ 146050 w 714387"/>
                      <a:gd name="connsiteY29" fmla="*/ 965200 h 1426504"/>
                      <a:gd name="connsiteX30" fmla="*/ 152400 w 714387"/>
                      <a:gd name="connsiteY30" fmla="*/ 974725 h 1426504"/>
                      <a:gd name="connsiteX31" fmla="*/ 158750 w 714387"/>
                      <a:gd name="connsiteY31" fmla="*/ 993775 h 1426504"/>
                      <a:gd name="connsiteX32" fmla="*/ 161925 w 714387"/>
                      <a:gd name="connsiteY32" fmla="*/ 1003300 h 1426504"/>
                      <a:gd name="connsiteX33" fmla="*/ 174625 w 714387"/>
                      <a:gd name="connsiteY33" fmla="*/ 1025525 h 1426504"/>
                      <a:gd name="connsiteX34" fmla="*/ 187325 w 714387"/>
                      <a:gd name="connsiteY34" fmla="*/ 1044575 h 1426504"/>
                      <a:gd name="connsiteX35" fmla="*/ 193675 w 714387"/>
                      <a:gd name="connsiteY35" fmla="*/ 1057275 h 1426504"/>
                      <a:gd name="connsiteX36" fmla="*/ 203200 w 714387"/>
                      <a:gd name="connsiteY36" fmla="*/ 1069975 h 1426504"/>
                      <a:gd name="connsiteX37" fmla="*/ 209550 w 714387"/>
                      <a:gd name="connsiteY37" fmla="*/ 1085850 h 1426504"/>
                      <a:gd name="connsiteX38" fmla="*/ 215900 w 714387"/>
                      <a:gd name="connsiteY38" fmla="*/ 1095375 h 1426504"/>
                      <a:gd name="connsiteX39" fmla="*/ 222250 w 714387"/>
                      <a:gd name="connsiteY39" fmla="*/ 1114425 h 1426504"/>
                      <a:gd name="connsiteX40" fmla="*/ 228600 w 714387"/>
                      <a:gd name="connsiteY40" fmla="*/ 1123950 h 1426504"/>
                      <a:gd name="connsiteX41" fmla="*/ 231775 w 714387"/>
                      <a:gd name="connsiteY41" fmla="*/ 1133475 h 1426504"/>
                      <a:gd name="connsiteX42" fmla="*/ 450850 w 714387"/>
                      <a:gd name="connsiteY42" fmla="*/ 1425575 h 1426504"/>
                      <a:gd name="connsiteX43" fmla="*/ 539750 w 714387"/>
                      <a:gd name="connsiteY43" fmla="*/ 1422400 h 1426504"/>
                      <a:gd name="connsiteX44" fmla="*/ 568325 w 714387"/>
                      <a:gd name="connsiteY44" fmla="*/ 1412875 h 1426504"/>
                      <a:gd name="connsiteX45" fmla="*/ 587375 w 714387"/>
                      <a:gd name="connsiteY45" fmla="*/ 1400175 h 1426504"/>
                      <a:gd name="connsiteX46" fmla="*/ 590550 w 714387"/>
                      <a:gd name="connsiteY46" fmla="*/ 1390650 h 1426504"/>
                      <a:gd name="connsiteX47" fmla="*/ 600075 w 714387"/>
                      <a:gd name="connsiteY47" fmla="*/ 1377950 h 1426504"/>
                      <a:gd name="connsiteX48" fmla="*/ 714375 w 714387"/>
                      <a:gd name="connsiteY48" fmla="*/ 882650 h 1426504"/>
                      <a:gd name="connsiteX49" fmla="*/ 711200 w 714387"/>
                      <a:gd name="connsiteY49" fmla="*/ 812800 h 1426504"/>
                      <a:gd name="connsiteX50" fmla="*/ 704850 w 714387"/>
                      <a:gd name="connsiteY50" fmla="*/ 777875 h 1426504"/>
                      <a:gd name="connsiteX51" fmla="*/ 695325 w 714387"/>
                      <a:gd name="connsiteY51" fmla="*/ 746125 h 1426504"/>
                      <a:gd name="connsiteX52" fmla="*/ 682625 w 714387"/>
                      <a:gd name="connsiteY52" fmla="*/ 727075 h 1426504"/>
                      <a:gd name="connsiteX53" fmla="*/ 676275 w 714387"/>
                      <a:gd name="connsiteY53" fmla="*/ 717550 h 1426504"/>
                      <a:gd name="connsiteX54" fmla="*/ 669925 w 714387"/>
                      <a:gd name="connsiteY54" fmla="*/ 698500 h 1426504"/>
                      <a:gd name="connsiteX55" fmla="*/ 666750 w 714387"/>
                      <a:gd name="connsiteY55" fmla="*/ 688975 h 1426504"/>
                      <a:gd name="connsiteX56" fmla="*/ 654050 w 714387"/>
                      <a:gd name="connsiteY56" fmla="*/ 663575 h 1426504"/>
                      <a:gd name="connsiteX57" fmla="*/ 647700 w 714387"/>
                      <a:gd name="connsiteY57" fmla="*/ 650875 h 1426504"/>
                      <a:gd name="connsiteX58" fmla="*/ 638175 w 714387"/>
                      <a:gd name="connsiteY58" fmla="*/ 631825 h 1426504"/>
                      <a:gd name="connsiteX59" fmla="*/ 628650 w 714387"/>
                      <a:gd name="connsiteY59" fmla="*/ 603250 h 1426504"/>
                      <a:gd name="connsiteX60" fmla="*/ 622300 w 714387"/>
                      <a:gd name="connsiteY60" fmla="*/ 590550 h 1426504"/>
                      <a:gd name="connsiteX61" fmla="*/ 615950 w 714387"/>
                      <a:gd name="connsiteY61" fmla="*/ 571500 h 1426504"/>
                      <a:gd name="connsiteX62" fmla="*/ 609600 w 714387"/>
                      <a:gd name="connsiteY62" fmla="*/ 561975 h 1426504"/>
                      <a:gd name="connsiteX63" fmla="*/ 603250 w 714387"/>
                      <a:gd name="connsiteY63" fmla="*/ 542925 h 1426504"/>
                      <a:gd name="connsiteX64" fmla="*/ 590550 w 714387"/>
                      <a:gd name="connsiteY64" fmla="*/ 523875 h 1426504"/>
                      <a:gd name="connsiteX65" fmla="*/ 584200 w 714387"/>
                      <a:gd name="connsiteY65" fmla="*/ 514350 h 1426504"/>
                      <a:gd name="connsiteX66" fmla="*/ 574675 w 714387"/>
                      <a:gd name="connsiteY66" fmla="*/ 485775 h 1426504"/>
                      <a:gd name="connsiteX67" fmla="*/ 571500 w 714387"/>
                      <a:gd name="connsiteY67" fmla="*/ 476250 h 1426504"/>
                      <a:gd name="connsiteX68" fmla="*/ 565150 w 714387"/>
                      <a:gd name="connsiteY68" fmla="*/ 460375 h 1426504"/>
                      <a:gd name="connsiteX69" fmla="*/ 552450 w 714387"/>
                      <a:gd name="connsiteY69" fmla="*/ 434975 h 1426504"/>
                      <a:gd name="connsiteX70" fmla="*/ 533400 w 714387"/>
                      <a:gd name="connsiteY70" fmla="*/ 415925 h 1426504"/>
                      <a:gd name="connsiteX71" fmla="*/ 511175 w 714387"/>
                      <a:gd name="connsiteY71" fmla="*/ 387350 h 1426504"/>
                      <a:gd name="connsiteX72" fmla="*/ 476250 w 714387"/>
                      <a:gd name="connsiteY72" fmla="*/ 355600 h 1426504"/>
                      <a:gd name="connsiteX73" fmla="*/ 454025 w 714387"/>
                      <a:gd name="connsiteY73" fmla="*/ 333375 h 1426504"/>
                      <a:gd name="connsiteX74" fmla="*/ 441325 w 714387"/>
                      <a:gd name="connsiteY74" fmla="*/ 317500 h 1426504"/>
                      <a:gd name="connsiteX75" fmla="*/ 434975 w 714387"/>
                      <a:gd name="connsiteY75" fmla="*/ 307975 h 1426504"/>
                      <a:gd name="connsiteX76" fmla="*/ 425450 w 714387"/>
                      <a:gd name="connsiteY76" fmla="*/ 298450 h 1426504"/>
                      <a:gd name="connsiteX77" fmla="*/ 412750 w 714387"/>
                      <a:gd name="connsiteY77" fmla="*/ 279400 h 1426504"/>
                      <a:gd name="connsiteX78" fmla="*/ 381000 w 714387"/>
                      <a:gd name="connsiteY78" fmla="*/ 247650 h 1426504"/>
                      <a:gd name="connsiteX79" fmla="*/ 368300 w 714387"/>
                      <a:gd name="connsiteY79" fmla="*/ 234950 h 1426504"/>
                      <a:gd name="connsiteX80" fmla="*/ 358775 w 714387"/>
                      <a:gd name="connsiteY80" fmla="*/ 225425 h 1426504"/>
                      <a:gd name="connsiteX81" fmla="*/ 342900 w 714387"/>
                      <a:gd name="connsiteY81" fmla="*/ 212725 h 1426504"/>
                      <a:gd name="connsiteX82" fmla="*/ 333375 w 714387"/>
                      <a:gd name="connsiteY82" fmla="*/ 203200 h 1426504"/>
                      <a:gd name="connsiteX83" fmla="*/ 320675 w 714387"/>
                      <a:gd name="connsiteY83" fmla="*/ 196850 h 1426504"/>
                      <a:gd name="connsiteX84" fmla="*/ 311150 w 714387"/>
                      <a:gd name="connsiteY84" fmla="*/ 190500 h 1426504"/>
                      <a:gd name="connsiteX85" fmla="*/ 298450 w 714387"/>
                      <a:gd name="connsiteY85" fmla="*/ 184150 h 1426504"/>
                      <a:gd name="connsiteX86" fmla="*/ 288925 w 714387"/>
                      <a:gd name="connsiteY86" fmla="*/ 174625 h 1426504"/>
                      <a:gd name="connsiteX87" fmla="*/ 269875 w 714387"/>
                      <a:gd name="connsiteY87" fmla="*/ 161925 h 1426504"/>
                      <a:gd name="connsiteX88" fmla="*/ 260350 w 714387"/>
                      <a:gd name="connsiteY88" fmla="*/ 155575 h 1426504"/>
                      <a:gd name="connsiteX89" fmla="*/ 250825 w 714387"/>
                      <a:gd name="connsiteY89" fmla="*/ 139700 h 1426504"/>
                      <a:gd name="connsiteX90" fmla="*/ 225425 w 714387"/>
                      <a:gd name="connsiteY90" fmla="*/ 107950 h 1426504"/>
                      <a:gd name="connsiteX91" fmla="*/ 222250 w 714387"/>
                      <a:gd name="connsiteY91" fmla="*/ 98425 h 1426504"/>
                      <a:gd name="connsiteX92" fmla="*/ 190500 w 714387"/>
                      <a:gd name="connsiteY92" fmla="*/ 60325 h 1426504"/>
                      <a:gd name="connsiteX93" fmla="*/ 161925 w 714387"/>
                      <a:gd name="connsiteY93" fmla="*/ 28575 h 1426504"/>
                      <a:gd name="connsiteX94" fmla="*/ 142875 w 714387"/>
                      <a:gd name="connsiteY94" fmla="*/ 19050 h 1426504"/>
                      <a:gd name="connsiteX95" fmla="*/ 123825 w 714387"/>
                      <a:gd name="connsiteY95" fmla="*/ 6350 h 1426504"/>
                      <a:gd name="connsiteX96" fmla="*/ 101600 w 714387"/>
                      <a:gd name="connsiteY96" fmla="*/ 0 h 1426504"/>
                      <a:gd name="connsiteX97" fmla="*/ 57150 w 714387"/>
                      <a:gd name="connsiteY97" fmla="*/ 6350 h 1426504"/>
                      <a:gd name="connsiteX98" fmla="*/ 38100 w 714387"/>
                      <a:gd name="connsiteY98" fmla="*/ 19050 h 1426504"/>
                      <a:gd name="connsiteX99" fmla="*/ 28575 w 714387"/>
                      <a:gd name="connsiteY99" fmla="*/ 25400 h 1426504"/>
                      <a:gd name="connsiteX100" fmla="*/ 22225 w 714387"/>
                      <a:gd name="connsiteY100" fmla="*/ 34925 h 1426504"/>
                      <a:gd name="connsiteX101" fmla="*/ 12700 w 714387"/>
                      <a:gd name="connsiteY101" fmla="*/ 41275 h 1426504"/>
                      <a:gd name="connsiteX102" fmla="*/ 9525 w 714387"/>
                      <a:gd name="connsiteY102" fmla="*/ 50800 h 1426504"/>
                      <a:gd name="connsiteX0" fmla="*/ 9525 w 714968"/>
                      <a:gd name="connsiteY0" fmla="*/ 50842 h 1426691"/>
                      <a:gd name="connsiteX1" fmla="*/ 9525 w 714968"/>
                      <a:gd name="connsiteY1" fmla="*/ 50842 h 1426691"/>
                      <a:gd name="connsiteX2" fmla="*/ 6350 w 714968"/>
                      <a:gd name="connsiteY2" fmla="*/ 79417 h 1426691"/>
                      <a:gd name="connsiteX3" fmla="*/ 3175 w 714968"/>
                      <a:gd name="connsiteY3" fmla="*/ 92117 h 1426691"/>
                      <a:gd name="connsiteX4" fmla="*/ 0 w 714968"/>
                      <a:gd name="connsiteY4" fmla="*/ 107992 h 1426691"/>
                      <a:gd name="connsiteX5" fmla="*/ 3175 w 714968"/>
                      <a:gd name="connsiteY5" fmla="*/ 161967 h 1426691"/>
                      <a:gd name="connsiteX6" fmla="*/ 6350 w 714968"/>
                      <a:gd name="connsiteY6" fmla="*/ 171492 h 1426691"/>
                      <a:gd name="connsiteX7" fmla="*/ 19050 w 714968"/>
                      <a:gd name="connsiteY7" fmla="*/ 212767 h 1426691"/>
                      <a:gd name="connsiteX8" fmla="*/ 73025 w 714968"/>
                      <a:gd name="connsiteY8" fmla="*/ 454067 h 1426691"/>
                      <a:gd name="connsiteX9" fmla="*/ 73025 w 714968"/>
                      <a:gd name="connsiteY9" fmla="*/ 511217 h 1426691"/>
                      <a:gd name="connsiteX10" fmla="*/ 79375 w 714968"/>
                      <a:gd name="connsiteY10" fmla="*/ 536617 h 1426691"/>
                      <a:gd name="connsiteX11" fmla="*/ 76200 w 714968"/>
                      <a:gd name="connsiteY11" fmla="*/ 555667 h 1426691"/>
                      <a:gd name="connsiteX12" fmla="*/ 66675 w 714968"/>
                      <a:gd name="connsiteY12" fmla="*/ 587417 h 1426691"/>
                      <a:gd name="connsiteX13" fmla="*/ 63500 w 714968"/>
                      <a:gd name="connsiteY13" fmla="*/ 596942 h 1426691"/>
                      <a:gd name="connsiteX14" fmla="*/ 57150 w 714968"/>
                      <a:gd name="connsiteY14" fmla="*/ 625517 h 1426691"/>
                      <a:gd name="connsiteX15" fmla="*/ 60325 w 714968"/>
                      <a:gd name="connsiteY15" fmla="*/ 717592 h 1426691"/>
                      <a:gd name="connsiteX16" fmla="*/ 63500 w 714968"/>
                      <a:gd name="connsiteY16" fmla="*/ 730292 h 1426691"/>
                      <a:gd name="connsiteX17" fmla="*/ 73025 w 714968"/>
                      <a:gd name="connsiteY17" fmla="*/ 774742 h 1426691"/>
                      <a:gd name="connsiteX18" fmla="*/ 79375 w 714968"/>
                      <a:gd name="connsiteY18" fmla="*/ 793792 h 1426691"/>
                      <a:gd name="connsiteX19" fmla="*/ 88900 w 714968"/>
                      <a:gd name="connsiteY19" fmla="*/ 825542 h 1426691"/>
                      <a:gd name="connsiteX20" fmla="*/ 95250 w 714968"/>
                      <a:gd name="connsiteY20" fmla="*/ 838242 h 1426691"/>
                      <a:gd name="connsiteX21" fmla="*/ 98425 w 714968"/>
                      <a:gd name="connsiteY21" fmla="*/ 850942 h 1426691"/>
                      <a:gd name="connsiteX22" fmla="*/ 104775 w 714968"/>
                      <a:gd name="connsiteY22" fmla="*/ 863642 h 1426691"/>
                      <a:gd name="connsiteX23" fmla="*/ 107950 w 714968"/>
                      <a:gd name="connsiteY23" fmla="*/ 876342 h 1426691"/>
                      <a:gd name="connsiteX24" fmla="*/ 114300 w 714968"/>
                      <a:gd name="connsiteY24" fmla="*/ 889042 h 1426691"/>
                      <a:gd name="connsiteX25" fmla="*/ 120650 w 714968"/>
                      <a:gd name="connsiteY25" fmla="*/ 904917 h 1426691"/>
                      <a:gd name="connsiteX26" fmla="*/ 123825 w 714968"/>
                      <a:gd name="connsiteY26" fmla="*/ 914442 h 1426691"/>
                      <a:gd name="connsiteX27" fmla="*/ 136525 w 714968"/>
                      <a:gd name="connsiteY27" fmla="*/ 939842 h 1426691"/>
                      <a:gd name="connsiteX28" fmla="*/ 142875 w 714968"/>
                      <a:gd name="connsiteY28" fmla="*/ 952542 h 1426691"/>
                      <a:gd name="connsiteX29" fmla="*/ 146050 w 714968"/>
                      <a:gd name="connsiteY29" fmla="*/ 965242 h 1426691"/>
                      <a:gd name="connsiteX30" fmla="*/ 152400 w 714968"/>
                      <a:gd name="connsiteY30" fmla="*/ 974767 h 1426691"/>
                      <a:gd name="connsiteX31" fmla="*/ 158750 w 714968"/>
                      <a:gd name="connsiteY31" fmla="*/ 993817 h 1426691"/>
                      <a:gd name="connsiteX32" fmla="*/ 161925 w 714968"/>
                      <a:gd name="connsiteY32" fmla="*/ 1003342 h 1426691"/>
                      <a:gd name="connsiteX33" fmla="*/ 174625 w 714968"/>
                      <a:gd name="connsiteY33" fmla="*/ 1025567 h 1426691"/>
                      <a:gd name="connsiteX34" fmla="*/ 187325 w 714968"/>
                      <a:gd name="connsiteY34" fmla="*/ 1044617 h 1426691"/>
                      <a:gd name="connsiteX35" fmla="*/ 193675 w 714968"/>
                      <a:gd name="connsiteY35" fmla="*/ 1057317 h 1426691"/>
                      <a:gd name="connsiteX36" fmla="*/ 203200 w 714968"/>
                      <a:gd name="connsiteY36" fmla="*/ 1070017 h 1426691"/>
                      <a:gd name="connsiteX37" fmla="*/ 209550 w 714968"/>
                      <a:gd name="connsiteY37" fmla="*/ 1085892 h 1426691"/>
                      <a:gd name="connsiteX38" fmla="*/ 215900 w 714968"/>
                      <a:gd name="connsiteY38" fmla="*/ 1095417 h 1426691"/>
                      <a:gd name="connsiteX39" fmla="*/ 222250 w 714968"/>
                      <a:gd name="connsiteY39" fmla="*/ 1114467 h 1426691"/>
                      <a:gd name="connsiteX40" fmla="*/ 228600 w 714968"/>
                      <a:gd name="connsiteY40" fmla="*/ 1123992 h 1426691"/>
                      <a:gd name="connsiteX41" fmla="*/ 231775 w 714968"/>
                      <a:gd name="connsiteY41" fmla="*/ 1133517 h 1426691"/>
                      <a:gd name="connsiteX42" fmla="*/ 450850 w 714968"/>
                      <a:gd name="connsiteY42" fmla="*/ 1425617 h 1426691"/>
                      <a:gd name="connsiteX43" fmla="*/ 539750 w 714968"/>
                      <a:gd name="connsiteY43" fmla="*/ 1422442 h 1426691"/>
                      <a:gd name="connsiteX44" fmla="*/ 568325 w 714968"/>
                      <a:gd name="connsiteY44" fmla="*/ 1412917 h 1426691"/>
                      <a:gd name="connsiteX45" fmla="*/ 587375 w 714968"/>
                      <a:gd name="connsiteY45" fmla="*/ 1400217 h 1426691"/>
                      <a:gd name="connsiteX46" fmla="*/ 590550 w 714968"/>
                      <a:gd name="connsiteY46" fmla="*/ 1390692 h 1426691"/>
                      <a:gd name="connsiteX47" fmla="*/ 600075 w 714968"/>
                      <a:gd name="connsiteY47" fmla="*/ 1377992 h 1426691"/>
                      <a:gd name="connsiteX48" fmla="*/ 714375 w 714968"/>
                      <a:gd name="connsiteY48" fmla="*/ 882692 h 1426691"/>
                      <a:gd name="connsiteX49" fmla="*/ 711200 w 714968"/>
                      <a:gd name="connsiteY49" fmla="*/ 812842 h 1426691"/>
                      <a:gd name="connsiteX50" fmla="*/ 704850 w 714968"/>
                      <a:gd name="connsiteY50" fmla="*/ 777917 h 1426691"/>
                      <a:gd name="connsiteX51" fmla="*/ 695325 w 714968"/>
                      <a:gd name="connsiteY51" fmla="*/ 746167 h 1426691"/>
                      <a:gd name="connsiteX52" fmla="*/ 682625 w 714968"/>
                      <a:gd name="connsiteY52" fmla="*/ 727117 h 1426691"/>
                      <a:gd name="connsiteX53" fmla="*/ 676275 w 714968"/>
                      <a:gd name="connsiteY53" fmla="*/ 717592 h 1426691"/>
                      <a:gd name="connsiteX54" fmla="*/ 669925 w 714968"/>
                      <a:gd name="connsiteY54" fmla="*/ 698542 h 1426691"/>
                      <a:gd name="connsiteX55" fmla="*/ 666750 w 714968"/>
                      <a:gd name="connsiteY55" fmla="*/ 689017 h 1426691"/>
                      <a:gd name="connsiteX56" fmla="*/ 654050 w 714968"/>
                      <a:gd name="connsiteY56" fmla="*/ 663617 h 1426691"/>
                      <a:gd name="connsiteX57" fmla="*/ 647700 w 714968"/>
                      <a:gd name="connsiteY57" fmla="*/ 650917 h 1426691"/>
                      <a:gd name="connsiteX58" fmla="*/ 638175 w 714968"/>
                      <a:gd name="connsiteY58" fmla="*/ 631867 h 1426691"/>
                      <a:gd name="connsiteX59" fmla="*/ 628650 w 714968"/>
                      <a:gd name="connsiteY59" fmla="*/ 603292 h 1426691"/>
                      <a:gd name="connsiteX60" fmla="*/ 622300 w 714968"/>
                      <a:gd name="connsiteY60" fmla="*/ 590592 h 1426691"/>
                      <a:gd name="connsiteX61" fmla="*/ 615950 w 714968"/>
                      <a:gd name="connsiteY61" fmla="*/ 571542 h 1426691"/>
                      <a:gd name="connsiteX62" fmla="*/ 609600 w 714968"/>
                      <a:gd name="connsiteY62" fmla="*/ 562017 h 1426691"/>
                      <a:gd name="connsiteX63" fmla="*/ 603250 w 714968"/>
                      <a:gd name="connsiteY63" fmla="*/ 542967 h 1426691"/>
                      <a:gd name="connsiteX64" fmla="*/ 590550 w 714968"/>
                      <a:gd name="connsiteY64" fmla="*/ 523917 h 1426691"/>
                      <a:gd name="connsiteX65" fmla="*/ 584200 w 714968"/>
                      <a:gd name="connsiteY65" fmla="*/ 514392 h 1426691"/>
                      <a:gd name="connsiteX66" fmla="*/ 574675 w 714968"/>
                      <a:gd name="connsiteY66" fmla="*/ 485817 h 1426691"/>
                      <a:gd name="connsiteX67" fmla="*/ 571500 w 714968"/>
                      <a:gd name="connsiteY67" fmla="*/ 476292 h 1426691"/>
                      <a:gd name="connsiteX68" fmla="*/ 565150 w 714968"/>
                      <a:gd name="connsiteY68" fmla="*/ 460417 h 1426691"/>
                      <a:gd name="connsiteX69" fmla="*/ 552450 w 714968"/>
                      <a:gd name="connsiteY69" fmla="*/ 435017 h 1426691"/>
                      <a:gd name="connsiteX70" fmla="*/ 533400 w 714968"/>
                      <a:gd name="connsiteY70" fmla="*/ 415967 h 1426691"/>
                      <a:gd name="connsiteX71" fmla="*/ 511175 w 714968"/>
                      <a:gd name="connsiteY71" fmla="*/ 387392 h 1426691"/>
                      <a:gd name="connsiteX72" fmla="*/ 476250 w 714968"/>
                      <a:gd name="connsiteY72" fmla="*/ 355642 h 1426691"/>
                      <a:gd name="connsiteX73" fmla="*/ 454025 w 714968"/>
                      <a:gd name="connsiteY73" fmla="*/ 333417 h 1426691"/>
                      <a:gd name="connsiteX74" fmla="*/ 441325 w 714968"/>
                      <a:gd name="connsiteY74" fmla="*/ 317542 h 1426691"/>
                      <a:gd name="connsiteX75" fmla="*/ 434975 w 714968"/>
                      <a:gd name="connsiteY75" fmla="*/ 308017 h 1426691"/>
                      <a:gd name="connsiteX76" fmla="*/ 425450 w 714968"/>
                      <a:gd name="connsiteY76" fmla="*/ 298492 h 1426691"/>
                      <a:gd name="connsiteX77" fmla="*/ 412750 w 714968"/>
                      <a:gd name="connsiteY77" fmla="*/ 279442 h 1426691"/>
                      <a:gd name="connsiteX78" fmla="*/ 381000 w 714968"/>
                      <a:gd name="connsiteY78" fmla="*/ 247692 h 1426691"/>
                      <a:gd name="connsiteX79" fmla="*/ 368300 w 714968"/>
                      <a:gd name="connsiteY79" fmla="*/ 234992 h 1426691"/>
                      <a:gd name="connsiteX80" fmla="*/ 358775 w 714968"/>
                      <a:gd name="connsiteY80" fmla="*/ 225467 h 1426691"/>
                      <a:gd name="connsiteX81" fmla="*/ 342900 w 714968"/>
                      <a:gd name="connsiteY81" fmla="*/ 212767 h 1426691"/>
                      <a:gd name="connsiteX82" fmla="*/ 333375 w 714968"/>
                      <a:gd name="connsiteY82" fmla="*/ 203242 h 1426691"/>
                      <a:gd name="connsiteX83" fmla="*/ 320675 w 714968"/>
                      <a:gd name="connsiteY83" fmla="*/ 196892 h 1426691"/>
                      <a:gd name="connsiteX84" fmla="*/ 311150 w 714968"/>
                      <a:gd name="connsiteY84" fmla="*/ 190542 h 1426691"/>
                      <a:gd name="connsiteX85" fmla="*/ 298450 w 714968"/>
                      <a:gd name="connsiteY85" fmla="*/ 184192 h 1426691"/>
                      <a:gd name="connsiteX86" fmla="*/ 288925 w 714968"/>
                      <a:gd name="connsiteY86" fmla="*/ 174667 h 1426691"/>
                      <a:gd name="connsiteX87" fmla="*/ 269875 w 714968"/>
                      <a:gd name="connsiteY87" fmla="*/ 161967 h 1426691"/>
                      <a:gd name="connsiteX88" fmla="*/ 260350 w 714968"/>
                      <a:gd name="connsiteY88" fmla="*/ 155617 h 1426691"/>
                      <a:gd name="connsiteX89" fmla="*/ 250825 w 714968"/>
                      <a:gd name="connsiteY89" fmla="*/ 139742 h 1426691"/>
                      <a:gd name="connsiteX90" fmla="*/ 225425 w 714968"/>
                      <a:gd name="connsiteY90" fmla="*/ 107992 h 1426691"/>
                      <a:gd name="connsiteX91" fmla="*/ 222250 w 714968"/>
                      <a:gd name="connsiteY91" fmla="*/ 98467 h 1426691"/>
                      <a:gd name="connsiteX92" fmla="*/ 190500 w 714968"/>
                      <a:gd name="connsiteY92" fmla="*/ 60367 h 1426691"/>
                      <a:gd name="connsiteX93" fmla="*/ 161925 w 714968"/>
                      <a:gd name="connsiteY93" fmla="*/ 28617 h 1426691"/>
                      <a:gd name="connsiteX94" fmla="*/ 142875 w 714968"/>
                      <a:gd name="connsiteY94" fmla="*/ 19092 h 1426691"/>
                      <a:gd name="connsiteX95" fmla="*/ 123825 w 714968"/>
                      <a:gd name="connsiteY95" fmla="*/ 6392 h 1426691"/>
                      <a:gd name="connsiteX96" fmla="*/ 101600 w 714968"/>
                      <a:gd name="connsiteY96" fmla="*/ 42 h 1426691"/>
                      <a:gd name="connsiteX97" fmla="*/ 57150 w 714968"/>
                      <a:gd name="connsiteY97" fmla="*/ 6392 h 1426691"/>
                      <a:gd name="connsiteX98" fmla="*/ 38100 w 714968"/>
                      <a:gd name="connsiteY98" fmla="*/ 19092 h 1426691"/>
                      <a:gd name="connsiteX99" fmla="*/ 28575 w 714968"/>
                      <a:gd name="connsiteY99" fmla="*/ 25442 h 1426691"/>
                      <a:gd name="connsiteX100" fmla="*/ 22225 w 714968"/>
                      <a:gd name="connsiteY100" fmla="*/ 34967 h 1426691"/>
                      <a:gd name="connsiteX101" fmla="*/ 12700 w 714968"/>
                      <a:gd name="connsiteY101" fmla="*/ 41317 h 1426691"/>
                      <a:gd name="connsiteX102" fmla="*/ 9525 w 714968"/>
                      <a:gd name="connsiteY102" fmla="*/ 50842 h 1426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714968" h="1426691" extrusionOk="0">
                        <a:moveTo>
                          <a:pt x="9525" y="50842"/>
                        </a:moveTo>
                        <a:lnTo>
                          <a:pt x="9525" y="50842"/>
                        </a:lnTo>
                        <a:cubicBezTo>
                          <a:pt x="8601" y="59360"/>
                          <a:pt x="10086" y="71782"/>
                          <a:pt x="6350" y="79417"/>
                        </a:cubicBezTo>
                        <a:cubicBezTo>
                          <a:pt x="4632" y="83332"/>
                          <a:pt x="4281" y="87300"/>
                          <a:pt x="3175" y="92117"/>
                        </a:cubicBezTo>
                        <a:cubicBezTo>
                          <a:pt x="2991" y="96733"/>
                          <a:pt x="520" y="104069"/>
                          <a:pt x="0" y="107992"/>
                        </a:cubicBezTo>
                        <a:cubicBezTo>
                          <a:pt x="398" y="128153"/>
                          <a:pt x="2335" y="143195"/>
                          <a:pt x="3175" y="161967"/>
                        </a:cubicBezTo>
                        <a:cubicBezTo>
                          <a:pt x="4230" y="165982"/>
                          <a:pt x="3471" y="168458"/>
                          <a:pt x="6350" y="171492"/>
                        </a:cubicBezTo>
                        <a:cubicBezTo>
                          <a:pt x="13098" y="182320"/>
                          <a:pt x="4973" y="161517"/>
                          <a:pt x="19050" y="212767"/>
                        </a:cubicBezTo>
                        <a:cubicBezTo>
                          <a:pt x="33024" y="294527"/>
                          <a:pt x="33099" y="360791"/>
                          <a:pt x="73025" y="454067"/>
                        </a:cubicBezTo>
                        <a:cubicBezTo>
                          <a:pt x="71792" y="473294"/>
                          <a:pt x="72965" y="496221"/>
                          <a:pt x="73025" y="511217"/>
                        </a:cubicBezTo>
                        <a:cubicBezTo>
                          <a:pt x="73259" y="526609"/>
                          <a:pt x="80104" y="528101"/>
                          <a:pt x="79375" y="536617"/>
                        </a:cubicBezTo>
                        <a:cubicBezTo>
                          <a:pt x="80550" y="544739"/>
                          <a:pt x="78612" y="548198"/>
                          <a:pt x="76200" y="555667"/>
                        </a:cubicBezTo>
                        <a:cubicBezTo>
                          <a:pt x="74346" y="568924"/>
                          <a:pt x="70980" y="573164"/>
                          <a:pt x="66675" y="587417"/>
                        </a:cubicBezTo>
                        <a:cubicBezTo>
                          <a:pt x="66332" y="588645"/>
                          <a:pt x="64568" y="594087"/>
                          <a:pt x="63500" y="596942"/>
                        </a:cubicBezTo>
                        <a:cubicBezTo>
                          <a:pt x="60744" y="602700"/>
                          <a:pt x="56881" y="620267"/>
                          <a:pt x="57150" y="625517"/>
                        </a:cubicBezTo>
                        <a:cubicBezTo>
                          <a:pt x="64118" y="653056"/>
                          <a:pt x="53735" y="686233"/>
                          <a:pt x="60325" y="717592"/>
                        </a:cubicBezTo>
                        <a:cubicBezTo>
                          <a:pt x="60558" y="721531"/>
                          <a:pt x="63747" y="725849"/>
                          <a:pt x="63500" y="730292"/>
                        </a:cubicBezTo>
                        <a:cubicBezTo>
                          <a:pt x="68335" y="750556"/>
                          <a:pt x="66451" y="753015"/>
                          <a:pt x="73025" y="774742"/>
                        </a:cubicBezTo>
                        <a:cubicBezTo>
                          <a:pt x="75888" y="781027"/>
                          <a:pt x="76913" y="788154"/>
                          <a:pt x="79375" y="793792"/>
                        </a:cubicBezTo>
                        <a:cubicBezTo>
                          <a:pt x="79244" y="800823"/>
                          <a:pt x="85322" y="816349"/>
                          <a:pt x="88900" y="825542"/>
                        </a:cubicBezTo>
                        <a:cubicBezTo>
                          <a:pt x="91380" y="829534"/>
                          <a:pt x="93911" y="835185"/>
                          <a:pt x="95250" y="838242"/>
                        </a:cubicBezTo>
                        <a:cubicBezTo>
                          <a:pt x="96233" y="841355"/>
                          <a:pt x="96639" y="846359"/>
                          <a:pt x="98425" y="850942"/>
                        </a:cubicBezTo>
                        <a:cubicBezTo>
                          <a:pt x="100788" y="855426"/>
                          <a:pt x="104077" y="859161"/>
                          <a:pt x="104775" y="863642"/>
                        </a:cubicBezTo>
                        <a:cubicBezTo>
                          <a:pt x="105528" y="866882"/>
                          <a:pt x="105414" y="872617"/>
                          <a:pt x="107950" y="876342"/>
                        </a:cubicBezTo>
                        <a:cubicBezTo>
                          <a:pt x="109470" y="880294"/>
                          <a:pt x="112232" y="884227"/>
                          <a:pt x="114300" y="889042"/>
                        </a:cubicBezTo>
                        <a:cubicBezTo>
                          <a:pt x="115748" y="892767"/>
                          <a:pt x="119850" y="900257"/>
                          <a:pt x="120650" y="904917"/>
                        </a:cubicBezTo>
                        <a:cubicBezTo>
                          <a:pt x="121261" y="908231"/>
                          <a:pt x="122687" y="911743"/>
                          <a:pt x="123825" y="914442"/>
                        </a:cubicBezTo>
                        <a:cubicBezTo>
                          <a:pt x="127566" y="921444"/>
                          <a:pt x="134038" y="929804"/>
                          <a:pt x="136525" y="939842"/>
                        </a:cubicBezTo>
                        <a:cubicBezTo>
                          <a:pt x="139050" y="944878"/>
                          <a:pt x="140870" y="947644"/>
                          <a:pt x="142875" y="952542"/>
                        </a:cubicBezTo>
                        <a:cubicBezTo>
                          <a:pt x="142788" y="955616"/>
                          <a:pt x="144444" y="961877"/>
                          <a:pt x="146050" y="965242"/>
                        </a:cubicBezTo>
                        <a:cubicBezTo>
                          <a:pt x="147355" y="968323"/>
                          <a:pt x="151310" y="971310"/>
                          <a:pt x="152400" y="974767"/>
                        </a:cubicBezTo>
                        <a:cubicBezTo>
                          <a:pt x="156014" y="979526"/>
                          <a:pt x="158332" y="988283"/>
                          <a:pt x="158750" y="993817"/>
                        </a:cubicBezTo>
                        <a:cubicBezTo>
                          <a:pt x="159080" y="997105"/>
                          <a:pt x="160450" y="999804"/>
                          <a:pt x="161925" y="1003342"/>
                        </a:cubicBezTo>
                        <a:cubicBezTo>
                          <a:pt x="185575" y="1037978"/>
                          <a:pt x="151909" y="999529"/>
                          <a:pt x="174625" y="1025567"/>
                        </a:cubicBezTo>
                        <a:cubicBezTo>
                          <a:pt x="179063" y="1032734"/>
                          <a:pt x="184952" y="1038130"/>
                          <a:pt x="187325" y="1044617"/>
                        </a:cubicBezTo>
                        <a:cubicBezTo>
                          <a:pt x="188541" y="1047830"/>
                          <a:pt x="189359" y="1053446"/>
                          <a:pt x="193675" y="1057317"/>
                        </a:cubicBezTo>
                        <a:cubicBezTo>
                          <a:pt x="196046" y="1060825"/>
                          <a:pt x="199237" y="1065118"/>
                          <a:pt x="203200" y="1070017"/>
                        </a:cubicBezTo>
                        <a:cubicBezTo>
                          <a:pt x="205585" y="1074662"/>
                          <a:pt x="207918" y="1082105"/>
                          <a:pt x="209550" y="1085892"/>
                        </a:cubicBezTo>
                        <a:cubicBezTo>
                          <a:pt x="209987" y="1089389"/>
                          <a:pt x="213540" y="1092193"/>
                          <a:pt x="215900" y="1095417"/>
                        </a:cubicBezTo>
                        <a:cubicBezTo>
                          <a:pt x="218328" y="1100480"/>
                          <a:pt x="218221" y="1107912"/>
                          <a:pt x="222250" y="1114467"/>
                        </a:cubicBezTo>
                        <a:cubicBezTo>
                          <a:pt x="224510" y="1118283"/>
                          <a:pt x="226068" y="1119960"/>
                          <a:pt x="228600" y="1123992"/>
                        </a:cubicBezTo>
                        <a:cubicBezTo>
                          <a:pt x="230097" y="1126985"/>
                          <a:pt x="231775" y="1133517"/>
                          <a:pt x="231775" y="1133517"/>
                        </a:cubicBezTo>
                        <a:cubicBezTo>
                          <a:pt x="283381" y="1232461"/>
                          <a:pt x="402176" y="1318716"/>
                          <a:pt x="450850" y="1425617"/>
                        </a:cubicBezTo>
                        <a:cubicBezTo>
                          <a:pt x="483438" y="1429408"/>
                          <a:pt x="516908" y="1421908"/>
                          <a:pt x="539750" y="1422442"/>
                        </a:cubicBezTo>
                        <a:cubicBezTo>
                          <a:pt x="552348" y="1421109"/>
                          <a:pt x="559718" y="1419363"/>
                          <a:pt x="568325" y="1412917"/>
                        </a:cubicBezTo>
                        <a:cubicBezTo>
                          <a:pt x="574869" y="1408992"/>
                          <a:pt x="587375" y="1400217"/>
                          <a:pt x="587375" y="1400217"/>
                        </a:cubicBezTo>
                        <a:cubicBezTo>
                          <a:pt x="588597" y="1397154"/>
                          <a:pt x="588654" y="1393566"/>
                          <a:pt x="590550" y="1390692"/>
                        </a:cubicBezTo>
                        <a:cubicBezTo>
                          <a:pt x="593914" y="1382941"/>
                          <a:pt x="596046" y="1382707"/>
                          <a:pt x="600075" y="1377992"/>
                        </a:cubicBezTo>
                        <a:cubicBezTo>
                          <a:pt x="649422" y="1188746"/>
                          <a:pt x="689981" y="953600"/>
                          <a:pt x="714375" y="882692"/>
                        </a:cubicBezTo>
                        <a:cubicBezTo>
                          <a:pt x="714724" y="854057"/>
                          <a:pt x="716586" y="836852"/>
                          <a:pt x="711200" y="812842"/>
                        </a:cubicBezTo>
                        <a:cubicBezTo>
                          <a:pt x="711397" y="808476"/>
                          <a:pt x="706949" y="784735"/>
                          <a:pt x="704850" y="777917"/>
                        </a:cubicBezTo>
                        <a:cubicBezTo>
                          <a:pt x="702938" y="770667"/>
                          <a:pt x="697378" y="750456"/>
                          <a:pt x="695325" y="746167"/>
                        </a:cubicBezTo>
                        <a:cubicBezTo>
                          <a:pt x="692179" y="743157"/>
                          <a:pt x="684384" y="731677"/>
                          <a:pt x="682625" y="727117"/>
                        </a:cubicBezTo>
                        <a:cubicBezTo>
                          <a:pt x="680211" y="724374"/>
                          <a:pt x="677994" y="721994"/>
                          <a:pt x="676275" y="717592"/>
                        </a:cubicBezTo>
                        <a:cubicBezTo>
                          <a:pt x="675477" y="709009"/>
                          <a:pt x="671044" y="702919"/>
                          <a:pt x="669925" y="698542"/>
                        </a:cubicBezTo>
                        <a:cubicBezTo>
                          <a:pt x="668097" y="696061"/>
                          <a:pt x="668447" y="691428"/>
                          <a:pt x="666750" y="689017"/>
                        </a:cubicBezTo>
                        <a:cubicBezTo>
                          <a:pt x="660292" y="677914"/>
                          <a:pt x="659785" y="671312"/>
                          <a:pt x="654050" y="663617"/>
                        </a:cubicBezTo>
                        <a:cubicBezTo>
                          <a:pt x="651475" y="658712"/>
                          <a:pt x="648580" y="655641"/>
                          <a:pt x="647700" y="650917"/>
                        </a:cubicBezTo>
                        <a:cubicBezTo>
                          <a:pt x="641883" y="638110"/>
                          <a:pt x="647011" y="646677"/>
                          <a:pt x="638175" y="631867"/>
                        </a:cubicBezTo>
                        <a:cubicBezTo>
                          <a:pt x="634367" y="617355"/>
                          <a:pt x="635691" y="618488"/>
                          <a:pt x="628650" y="603292"/>
                        </a:cubicBezTo>
                        <a:cubicBezTo>
                          <a:pt x="625591" y="599650"/>
                          <a:pt x="625077" y="595635"/>
                          <a:pt x="622300" y="590592"/>
                        </a:cubicBezTo>
                        <a:cubicBezTo>
                          <a:pt x="619548" y="583660"/>
                          <a:pt x="618425" y="576713"/>
                          <a:pt x="615950" y="571542"/>
                        </a:cubicBezTo>
                        <a:cubicBezTo>
                          <a:pt x="612834" y="568689"/>
                          <a:pt x="611271" y="565152"/>
                          <a:pt x="609600" y="562017"/>
                        </a:cubicBezTo>
                        <a:cubicBezTo>
                          <a:pt x="607638" y="556719"/>
                          <a:pt x="604999" y="548472"/>
                          <a:pt x="603250" y="542967"/>
                        </a:cubicBezTo>
                        <a:cubicBezTo>
                          <a:pt x="598424" y="532154"/>
                          <a:pt x="592726" y="528541"/>
                          <a:pt x="590550" y="523917"/>
                        </a:cubicBezTo>
                        <a:cubicBezTo>
                          <a:pt x="588316" y="520493"/>
                          <a:pt x="585632" y="518512"/>
                          <a:pt x="584200" y="514392"/>
                        </a:cubicBezTo>
                        <a:cubicBezTo>
                          <a:pt x="577550" y="503865"/>
                          <a:pt x="574402" y="491467"/>
                          <a:pt x="574675" y="485817"/>
                        </a:cubicBezTo>
                        <a:cubicBezTo>
                          <a:pt x="573315" y="483012"/>
                          <a:pt x="572344" y="479430"/>
                          <a:pt x="571500" y="476292"/>
                        </a:cubicBezTo>
                        <a:cubicBezTo>
                          <a:pt x="570557" y="471931"/>
                          <a:pt x="567779" y="464838"/>
                          <a:pt x="565150" y="460417"/>
                        </a:cubicBezTo>
                        <a:cubicBezTo>
                          <a:pt x="560464" y="448901"/>
                          <a:pt x="562084" y="446798"/>
                          <a:pt x="552450" y="435017"/>
                        </a:cubicBezTo>
                        <a:cubicBezTo>
                          <a:pt x="545698" y="428888"/>
                          <a:pt x="540049" y="423802"/>
                          <a:pt x="533400" y="415967"/>
                        </a:cubicBezTo>
                        <a:cubicBezTo>
                          <a:pt x="528865" y="404708"/>
                          <a:pt x="518711" y="394391"/>
                          <a:pt x="511175" y="387392"/>
                        </a:cubicBezTo>
                        <a:cubicBezTo>
                          <a:pt x="491810" y="371955"/>
                          <a:pt x="501713" y="383236"/>
                          <a:pt x="476250" y="355642"/>
                        </a:cubicBezTo>
                        <a:cubicBezTo>
                          <a:pt x="466468" y="344567"/>
                          <a:pt x="458750" y="339997"/>
                          <a:pt x="454025" y="333417"/>
                        </a:cubicBezTo>
                        <a:cubicBezTo>
                          <a:pt x="449355" y="329170"/>
                          <a:pt x="444530" y="323264"/>
                          <a:pt x="441325" y="317542"/>
                        </a:cubicBezTo>
                        <a:cubicBezTo>
                          <a:pt x="439641" y="314560"/>
                          <a:pt x="437895" y="311060"/>
                          <a:pt x="434975" y="308017"/>
                        </a:cubicBezTo>
                        <a:cubicBezTo>
                          <a:pt x="431790" y="305041"/>
                          <a:pt x="429092" y="301759"/>
                          <a:pt x="425450" y="298492"/>
                        </a:cubicBezTo>
                        <a:cubicBezTo>
                          <a:pt x="420747" y="290846"/>
                          <a:pt x="418847" y="284051"/>
                          <a:pt x="412750" y="279442"/>
                        </a:cubicBezTo>
                        <a:cubicBezTo>
                          <a:pt x="398339" y="270677"/>
                          <a:pt x="392734" y="262656"/>
                          <a:pt x="381000" y="247692"/>
                        </a:cubicBezTo>
                        <a:cubicBezTo>
                          <a:pt x="376915" y="244425"/>
                          <a:pt x="372315" y="238975"/>
                          <a:pt x="368300" y="234992"/>
                        </a:cubicBezTo>
                        <a:cubicBezTo>
                          <a:pt x="364684" y="231177"/>
                          <a:pt x="361756" y="228711"/>
                          <a:pt x="358775" y="225467"/>
                        </a:cubicBezTo>
                        <a:cubicBezTo>
                          <a:pt x="351909" y="220456"/>
                          <a:pt x="346561" y="217135"/>
                          <a:pt x="342900" y="212767"/>
                        </a:cubicBezTo>
                        <a:cubicBezTo>
                          <a:pt x="339007" y="208594"/>
                          <a:pt x="335593" y="206139"/>
                          <a:pt x="333375" y="203242"/>
                        </a:cubicBezTo>
                        <a:cubicBezTo>
                          <a:pt x="328694" y="201670"/>
                          <a:pt x="324199" y="198301"/>
                          <a:pt x="320675" y="196892"/>
                        </a:cubicBezTo>
                        <a:cubicBezTo>
                          <a:pt x="317183" y="195690"/>
                          <a:pt x="313732" y="192033"/>
                          <a:pt x="311150" y="190542"/>
                        </a:cubicBezTo>
                        <a:cubicBezTo>
                          <a:pt x="307312" y="188796"/>
                          <a:pt x="302703" y="186251"/>
                          <a:pt x="298450" y="184192"/>
                        </a:cubicBezTo>
                        <a:cubicBezTo>
                          <a:pt x="295515" y="182419"/>
                          <a:pt x="293625" y="176812"/>
                          <a:pt x="288925" y="174667"/>
                        </a:cubicBezTo>
                        <a:cubicBezTo>
                          <a:pt x="284048" y="169174"/>
                          <a:pt x="276793" y="167838"/>
                          <a:pt x="269875" y="161967"/>
                        </a:cubicBezTo>
                        <a:cubicBezTo>
                          <a:pt x="268047" y="160449"/>
                          <a:pt x="262465" y="156956"/>
                          <a:pt x="260350" y="155617"/>
                        </a:cubicBezTo>
                        <a:cubicBezTo>
                          <a:pt x="257234" y="151157"/>
                          <a:pt x="255480" y="145102"/>
                          <a:pt x="250825" y="139742"/>
                        </a:cubicBezTo>
                        <a:cubicBezTo>
                          <a:pt x="242810" y="128812"/>
                          <a:pt x="225423" y="107992"/>
                          <a:pt x="225425" y="107992"/>
                        </a:cubicBezTo>
                        <a:cubicBezTo>
                          <a:pt x="223714" y="104676"/>
                          <a:pt x="224314" y="101504"/>
                          <a:pt x="222250" y="98467"/>
                        </a:cubicBezTo>
                        <a:cubicBezTo>
                          <a:pt x="195780" y="54512"/>
                          <a:pt x="207221" y="78664"/>
                          <a:pt x="190500" y="60367"/>
                        </a:cubicBezTo>
                        <a:cubicBezTo>
                          <a:pt x="177630" y="46964"/>
                          <a:pt x="194675" y="48412"/>
                          <a:pt x="161925" y="28617"/>
                        </a:cubicBezTo>
                        <a:cubicBezTo>
                          <a:pt x="116450" y="-5598"/>
                          <a:pt x="186188" y="41276"/>
                          <a:pt x="142875" y="19092"/>
                        </a:cubicBezTo>
                        <a:cubicBezTo>
                          <a:pt x="134801" y="15240"/>
                          <a:pt x="129346" y="9753"/>
                          <a:pt x="123825" y="6392"/>
                        </a:cubicBezTo>
                        <a:cubicBezTo>
                          <a:pt x="108794" y="1910"/>
                          <a:pt x="118863" y="5172"/>
                          <a:pt x="101600" y="42"/>
                        </a:cubicBezTo>
                        <a:cubicBezTo>
                          <a:pt x="96266" y="-153"/>
                          <a:pt x="68361" y="66"/>
                          <a:pt x="57150" y="6392"/>
                        </a:cubicBezTo>
                        <a:cubicBezTo>
                          <a:pt x="49672" y="11233"/>
                          <a:pt x="43366" y="13706"/>
                          <a:pt x="38100" y="19092"/>
                        </a:cubicBezTo>
                        <a:cubicBezTo>
                          <a:pt x="34319" y="21815"/>
                          <a:pt x="30356" y="24214"/>
                          <a:pt x="28575" y="25442"/>
                        </a:cubicBezTo>
                        <a:cubicBezTo>
                          <a:pt x="26205" y="27904"/>
                          <a:pt x="24807" y="32938"/>
                          <a:pt x="22225" y="34967"/>
                        </a:cubicBezTo>
                        <a:cubicBezTo>
                          <a:pt x="19536" y="37041"/>
                          <a:pt x="13906" y="36763"/>
                          <a:pt x="12700" y="41317"/>
                        </a:cubicBezTo>
                        <a:cubicBezTo>
                          <a:pt x="8821" y="47021"/>
                          <a:pt x="9882" y="49142"/>
                          <a:pt x="9525" y="50842"/>
                        </a:cubicBezTo>
                        <a:close/>
                      </a:path>
                    </a:pathLst>
                  </a:custGeom>
                  <ask:type>
                    <ask:lineSketchCurved/>
                  </ask:type>
                </ask:lineSketchStyleProps>
              </a:ext>
            </a:extLst>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Tree>
    <p:extLst>
      <p:ext uri="{BB962C8B-B14F-4D97-AF65-F5344CB8AC3E}">
        <p14:creationId xmlns:p14="http://schemas.microsoft.com/office/powerpoint/2010/main" val="26187364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nodePh="1">
                                  <p:stCondLst>
                                    <p:cond delay="0"/>
                                  </p:stCondLst>
                                  <p:endCondLst>
                                    <p:cond evt="begin" delay="0">
                                      <p:tn val="5"/>
                                    </p:cond>
                                  </p:end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actual">
            <a:extLst>
              <a:ext uri="{FF2B5EF4-FFF2-40B4-BE49-F238E27FC236}">
                <a16:creationId xmlns:a16="http://schemas.microsoft.com/office/drawing/2014/main" id="{5470C611-97F9-5543-8FBB-51B79406E922}"/>
              </a:ext>
            </a:extLst>
          </p:cNvPr>
          <p:cNvSpPr txBox="1"/>
          <p:nvPr/>
        </p:nvSpPr>
        <p:spPr>
          <a:xfrm>
            <a:off x="913849" y="1019456"/>
            <a:ext cx="4010714" cy="5642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6000" b="0">
                <a:latin typeface="Arial"/>
                <a:ea typeface="Arial"/>
                <a:cs typeface="Arial"/>
                <a:sym typeface="Arial"/>
              </a:defRPr>
            </a:lvl1pPr>
          </a:lstStyle>
          <a:p>
            <a:r>
              <a:rPr lang="en-US" sz="3000" dirty="0"/>
              <a:t>1. Cue (other’s ratings)</a:t>
            </a:r>
            <a:endParaRPr sz="3000" dirty="0"/>
          </a:p>
        </p:txBody>
      </p:sp>
      <p:grpSp>
        <p:nvGrpSpPr>
          <p:cNvPr id="4" name="Group 3">
            <a:extLst>
              <a:ext uri="{FF2B5EF4-FFF2-40B4-BE49-F238E27FC236}">
                <a16:creationId xmlns:a16="http://schemas.microsoft.com/office/drawing/2014/main" id="{3CD17385-3AB9-994C-94A0-5308B229670C}"/>
              </a:ext>
            </a:extLst>
          </p:cNvPr>
          <p:cNvGrpSpPr/>
          <p:nvPr/>
        </p:nvGrpSpPr>
        <p:grpSpPr>
          <a:xfrm>
            <a:off x="5319249" y="345519"/>
            <a:ext cx="3122026" cy="2022527"/>
            <a:chOff x="239739" y="1852310"/>
            <a:chExt cx="3122026" cy="2022527"/>
          </a:xfrm>
        </p:grpSpPr>
        <p:pic>
          <p:nvPicPr>
            <p:cNvPr id="6" name="Picture 5" descr="A picture containing meter&#10;&#10;Description automatically generated">
              <a:extLst>
                <a:ext uri="{FF2B5EF4-FFF2-40B4-BE49-F238E27FC236}">
                  <a16:creationId xmlns:a16="http://schemas.microsoft.com/office/drawing/2014/main" id="{F5948EF6-A0BB-CE47-B615-E196C5A8AF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756" y="2126862"/>
              <a:ext cx="3008115" cy="1497817"/>
            </a:xfrm>
            <a:prstGeom prst="rect">
              <a:avLst/>
            </a:prstGeom>
          </p:spPr>
        </p:pic>
        <p:sp>
          <p:nvSpPr>
            <p:cNvPr id="3" name="Rectangle 2">
              <a:extLst>
                <a:ext uri="{FF2B5EF4-FFF2-40B4-BE49-F238E27FC236}">
                  <a16:creationId xmlns:a16="http://schemas.microsoft.com/office/drawing/2014/main" id="{637D4BD7-2D69-384E-9E49-52CEC27ABA60}"/>
                </a:ext>
              </a:extLst>
            </p:cNvPr>
            <p:cNvSpPr/>
            <p:nvPr/>
          </p:nvSpPr>
          <p:spPr>
            <a:xfrm>
              <a:off x="239739" y="1852310"/>
              <a:ext cx="3122026" cy="20225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grpSp>
      <p:grpSp>
        <p:nvGrpSpPr>
          <p:cNvPr id="15" name="Group 14">
            <a:extLst>
              <a:ext uri="{FF2B5EF4-FFF2-40B4-BE49-F238E27FC236}">
                <a16:creationId xmlns:a16="http://schemas.microsoft.com/office/drawing/2014/main" id="{CB4518C8-8C84-084D-9830-04F1E0B52AB3}"/>
              </a:ext>
            </a:extLst>
          </p:cNvPr>
          <p:cNvGrpSpPr/>
          <p:nvPr/>
        </p:nvGrpSpPr>
        <p:grpSpPr>
          <a:xfrm>
            <a:off x="7534587" y="4972595"/>
            <a:ext cx="3122026" cy="2224780"/>
            <a:chOff x="3380374" y="3262397"/>
            <a:chExt cx="3122026" cy="2022527"/>
          </a:xfrm>
        </p:grpSpPr>
        <p:grpSp>
          <p:nvGrpSpPr>
            <p:cNvPr id="14" name="Group 13">
              <a:extLst>
                <a:ext uri="{FF2B5EF4-FFF2-40B4-BE49-F238E27FC236}">
                  <a16:creationId xmlns:a16="http://schemas.microsoft.com/office/drawing/2014/main" id="{DAD196AA-4AFE-D54C-870A-8CF8A9E7258C}"/>
                </a:ext>
              </a:extLst>
            </p:cNvPr>
            <p:cNvGrpSpPr/>
            <p:nvPr/>
          </p:nvGrpSpPr>
          <p:grpSpPr>
            <a:xfrm>
              <a:off x="4075386" y="3637562"/>
              <a:ext cx="1658157" cy="962077"/>
              <a:chOff x="6451180" y="1670697"/>
              <a:chExt cx="2348312" cy="1362511"/>
            </a:xfrm>
          </p:grpSpPr>
          <p:pic>
            <p:nvPicPr>
              <p:cNvPr id="12" name="Image" descr="Image">
                <a:extLst>
                  <a:ext uri="{FF2B5EF4-FFF2-40B4-BE49-F238E27FC236}">
                    <a16:creationId xmlns:a16="http://schemas.microsoft.com/office/drawing/2014/main" id="{90A43724-914E-564B-B2EC-687A94130231}"/>
                  </a:ext>
                </a:extLst>
              </p:cNvPr>
              <p:cNvPicPr>
                <a:picLocks noChangeAspect="1"/>
              </p:cNvPicPr>
              <p:nvPr/>
            </p:nvPicPr>
            <p:blipFill>
              <a:blip r:embed="rId4"/>
              <a:srcRect l="3618" t="14474" r="83936" b="32240"/>
              <a:stretch>
                <a:fillRect/>
              </a:stretch>
            </p:blipFill>
            <p:spPr>
              <a:xfrm>
                <a:off x="6451180" y="1670697"/>
                <a:ext cx="928371" cy="1362511"/>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13" name="Image" descr="Image">
                <a:extLst>
                  <a:ext uri="{FF2B5EF4-FFF2-40B4-BE49-F238E27FC236}">
                    <a16:creationId xmlns:a16="http://schemas.microsoft.com/office/drawing/2014/main" id="{D6CA4CC4-6842-A949-A7AF-FDBAB913546C}"/>
                  </a:ext>
                </a:extLst>
              </p:cNvPr>
              <p:cNvPicPr>
                <a:picLocks noChangeAspect="1"/>
              </p:cNvPicPr>
              <p:nvPr/>
            </p:nvPicPr>
            <p:blipFill>
              <a:blip r:embed="rId4"/>
              <a:srcRect l="33938" t="11189" r="52034" b="31576"/>
              <a:stretch>
                <a:fillRect/>
              </a:stretch>
            </p:blipFill>
            <p:spPr>
              <a:xfrm>
                <a:off x="7871122" y="1697666"/>
                <a:ext cx="928370" cy="1298490"/>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grpSp>
        <p:sp>
          <p:nvSpPr>
            <p:cNvPr id="16" name="Rectangle 15">
              <a:extLst>
                <a:ext uri="{FF2B5EF4-FFF2-40B4-BE49-F238E27FC236}">
                  <a16:creationId xmlns:a16="http://schemas.microsoft.com/office/drawing/2014/main" id="{F0DA645E-44BE-094C-8BFA-21ACBCCBA342}"/>
                </a:ext>
              </a:extLst>
            </p:cNvPr>
            <p:cNvSpPr/>
            <p:nvPr/>
          </p:nvSpPr>
          <p:spPr>
            <a:xfrm>
              <a:off x="3380374" y="3262397"/>
              <a:ext cx="3122026" cy="20225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grpSp>
      <p:sp>
        <p:nvSpPr>
          <p:cNvPr id="19" name="actual">
            <a:extLst>
              <a:ext uri="{FF2B5EF4-FFF2-40B4-BE49-F238E27FC236}">
                <a16:creationId xmlns:a16="http://schemas.microsoft.com/office/drawing/2014/main" id="{78FE047D-057B-D14E-B4DB-0C36F5624D2B}"/>
              </a:ext>
            </a:extLst>
          </p:cNvPr>
          <p:cNvSpPr txBox="1"/>
          <p:nvPr/>
        </p:nvSpPr>
        <p:spPr>
          <a:xfrm>
            <a:off x="2024863" y="3434263"/>
            <a:ext cx="3605154" cy="5642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6000" b="0">
                <a:latin typeface="Arial"/>
                <a:ea typeface="Arial"/>
                <a:cs typeface="Arial"/>
                <a:sym typeface="Arial"/>
              </a:defRPr>
            </a:lvl1pPr>
          </a:lstStyle>
          <a:p>
            <a:r>
              <a:rPr lang="en-US" sz="3000" dirty="0"/>
              <a:t>2. Rate expectations</a:t>
            </a:r>
            <a:endParaRPr sz="3000" dirty="0"/>
          </a:p>
        </p:txBody>
      </p:sp>
      <p:sp>
        <p:nvSpPr>
          <p:cNvPr id="20" name="actual">
            <a:extLst>
              <a:ext uri="{FF2B5EF4-FFF2-40B4-BE49-F238E27FC236}">
                <a16:creationId xmlns:a16="http://schemas.microsoft.com/office/drawing/2014/main" id="{411656C2-44F0-D14D-A899-638487A92A18}"/>
              </a:ext>
            </a:extLst>
          </p:cNvPr>
          <p:cNvSpPr txBox="1"/>
          <p:nvPr/>
        </p:nvSpPr>
        <p:spPr>
          <a:xfrm>
            <a:off x="2941407" y="5781676"/>
            <a:ext cx="2903038" cy="5642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6000" b="0">
                <a:latin typeface="Arial"/>
                <a:ea typeface="Arial"/>
                <a:cs typeface="Arial"/>
                <a:sym typeface="Arial"/>
              </a:defRPr>
            </a:lvl1pPr>
          </a:lstStyle>
          <a:p>
            <a:r>
              <a:rPr lang="en-US" sz="3000" dirty="0"/>
              <a:t>3. Perform tasks</a:t>
            </a:r>
            <a:endParaRPr sz="3000" dirty="0"/>
          </a:p>
        </p:txBody>
      </p:sp>
      <p:sp>
        <p:nvSpPr>
          <p:cNvPr id="21" name="actual">
            <a:extLst>
              <a:ext uri="{FF2B5EF4-FFF2-40B4-BE49-F238E27FC236}">
                <a16:creationId xmlns:a16="http://schemas.microsoft.com/office/drawing/2014/main" id="{1AD24EF9-46D5-424A-BA59-584B9666EFE0}"/>
              </a:ext>
            </a:extLst>
          </p:cNvPr>
          <p:cNvSpPr txBox="1"/>
          <p:nvPr/>
        </p:nvSpPr>
        <p:spPr>
          <a:xfrm>
            <a:off x="4140233" y="8196483"/>
            <a:ext cx="4457952" cy="5642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6000" b="0">
                <a:latin typeface="Arial"/>
                <a:ea typeface="Arial"/>
                <a:cs typeface="Arial"/>
                <a:sym typeface="Arial"/>
              </a:defRPr>
            </a:lvl1pPr>
          </a:lstStyle>
          <a:p>
            <a:r>
              <a:rPr lang="en-US" sz="3000" dirty="0"/>
              <a:t>4. Rate actual experience</a:t>
            </a:r>
            <a:endParaRPr sz="3000" dirty="0"/>
          </a:p>
        </p:txBody>
      </p:sp>
      <p:grpSp>
        <p:nvGrpSpPr>
          <p:cNvPr id="26" name="Group 25">
            <a:extLst>
              <a:ext uri="{FF2B5EF4-FFF2-40B4-BE49-F238E27FC236}">
                <a16:creationId xmlns:a16="http://schemas.microsoft.com/office/drawing/2014/main" id="{C4223C1F-94C9-944F-8A3B-5F5131AFA32D}"/>
              </a:ext>
            </a:extLst>
          </p:cNvPr>
          <p:cNvGrpSpPr/>
          <p:nvPr/>
        </p:nvGrpSpPr>
        <p:grpSpPr>
          <a:xfrm>
            <a:off x="8787069" y="7455750"/>
            <a:ext cx="3292710" cy="2022527"/>
            <a:chOff x="8605730" y="7731073"/>
            <a:chExt cx="3292710" cy="2022527"/>
          </a:xfrm>
        </p:grpSpPr>
        <p:grpSp>
          <p:nvGrpSpPr>
            <p:cNvPr id="2" name="Group 1">
              <a:extLst>
                <a:ext uri="{FF2B5EF4-FFF2-40B4-BE49-F238E27FC236}">
                  <a16:creationId xmlns:a16="http://schemas.microsoft.com/office/drawing/2014/main" id="{C49A83F3-CB28-1E45-BC94-9FD290B32AC8}"/>
                </a:ext>
              </a:extLst>
            </p:cNvPr>
            <p:cNvGrpSpPr/>
            <p:nvPr/>
          </p:nvGrpSpPr>
          <p:grpSpPr>
            <a:xfrm>
              <a:off x="8605730" y="7949185"/>
              <a:ext cx="3292710" cy="1639524"/>
              <a:chOff x="1998740" y="2071285"/>
              <a:chExt cx="8316105" cy="4140800"/>
            </a:xfrm>
          </p:grpSpPr>
          <p:pic>
            <p:nvPicPr>
              <p:cNvPr id="9" name="Picture 8" descr="A picture containing meter&#10;&#10;Description automatically generated">
                <a:extLst>
                  <a:ext uri="{FF2B5EF4-FFF2-40B4-BE49-F238E27FC236}">
                    <a16:creationId xmlns:a16="http://schemas.microsoft.com/office/drawing/2014/main" id="{37AFCCE9-13A9-B54B-A03A-1E48435C1A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98740" y="2071285"/>
                <a:ext cx="8316105" cy="4140800"/>
              </a:xfrm>
              <a:prstGeom prst="rect">
                <a:avLst/>
              </a:prstGeom>
            </p:spPr>
          </p:pic>
          <p:sp>
            <p:nvSpPr>
              <p:cNvPr id="10" name="actual">
                <a:extLst>
                  <a:ext uri="{FF2B5EF4-FFF2-40B4-BE49-F238E27FC236}">
                    <a16:creationId xmlns:a16="http://schemas.microsoft.com/office/drawing/2014/main" id="{4E2FBBF4-51F8-E84B-AE22-4C5A0B9EB9FB}"/>
                  </a:ext>
                </a:extLst>
              </p:cNvPr>
              <p:cNvSpPr txBox="1"/>
              <p:nvPr/>
            </p:nvSpPr>
            <p:spPr>
              <a:xfrm>
                <a:off x="4169654" y="4650447"/>
                <a:ext cx="4310915" cy="13538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sz="6000" b="0">
                    <a:latin typeface="Arial"/>
                    <a:ea typeface="Arial"/>
                    <a:cs typeface="Arial"/>
                    <a:sym typeface="Arial"/>
                  </a:defRPr>
                </a:lvl1pPr>
              </a:lstStyle>
              <a:p>
                <a:r>
                  <a:rPr sz="2500" dirty="0"/>
                  <a:t>actual</a:t>
                </a:r>
              </a:p>
            </p:txBody>
          </p:sp>
        </p:grpSp>
        <p:sp>
          <p:nvSpPr>
            <p:cNvPr id="24" name="Rectangle 23">
              <a:extLst>
                <a:ext uri="{FF2B5EF4-FFF2-40B4-BE49-F238E27FC236}">
                  <a16:creationId xmlns:a16="http://schemas.microsoft.com/office/drawing/2014/main" id="{470E883F-B23F-C94D-8672-15E45CA0AE9F}"/>
                </a:ext>
              </a:extLst>
            </p:cNvPr>
            <p:cNvSpPr/>
            <p:nvPr/>
          </p:nvSpPr>
          <p:spPr>
            <a:xfrm>
              <a:off x="8716454" y="7731073"/>
              <a:ext cx="3122026" cy="20225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grpSp>
      <p:grpSp>
        <p:nvGrpSpPr>
          <p:cNvPr id="22" name="Group 21">
            <a:extLst>
              <a:ext uri="{FF2B5EF4-FFF2-40B4-BE49-F238E27FC236}">
                <a16:creationId xmlns:a16="http://schemas.microsoft.com/office/drawing/2014/main" id="{A9A01AD8-BD47-864C-B082-DB197BCA8B3D}"/>
              </a:ext>
            </a:extLst>
          </p:cNvPr>
          <p:cNvGrpSpPr/>
          <p:nvPr/>
        </p:nvGrpSpPr>
        <p:grpSpPr>
          <a:xfrm>
            <a:off x="6480575" y="2621723"/>
            <a:ext cx="3258655" cy="2022527"/>
            <a:chOff x="5016732" y="2786405"/>
            <a:chExt cx="3258655" cy="2022527"/>
          </a:xfrm>
        </p:grpSpPr>
        <p:pic>
          <p:nvPicPr>
            <p:cNvPr id="11" name="Picture 10" descr="A picture containing meter&#10;&#10;Description automatically generated">
              <a:extLst>
                <a:ext uri="{FF2B5EF4-FFF2-40B4-BE49-F238E27FC236}">
                  <a16:creationId xmlns:a16="http://schemas.microsoft.com/office/drawing/2014/main" id="{897B0097-9B70-634E-BFC6-34243C1262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6732" y="3048296"/>
              <a:ext cx="3258655" cy="1622567"/>
            </a:xfrm>
            <a:prstGeom prst="rect">
              <a:avLst/>
            </a:prstGeom>
          </p:spPr>
        </p:pic>
        <p:sp>
          <p:nvSpPr>
            <p:cNvPr id="18" name="Rectangle 17">
              <a:extLst>
                <a:ext uri="{FF2B5EF4-FFF2-40B4-BE49-F238E27FC236}">
                  <a16:creationId xmlns:a16="http://schemas.microsoft.com/office/drawing/2014/main" id="{A36DCAE1-3CBC-E040-AD6D-4B80522D1B4B}"/>
                </a:ext>
              </a:extLst>
            </p:cNvPr>
            <p:cNvSpPr/>
            <p:nvPr/>
          </p:nvSpPr>
          <p:spPr>
            <a:xfrm>
              <a:off x="5034611" y="2786405"/>
              <a:ext cx="3122026" cy="20225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5" name="actual">
              <a:extLst>
                <a:ext uri="{FF2B5EF4-FFF2-40B4-BE49-F238E27FC236}">
                  <a16:creationId xmlns:a16="http://schemas.microsoft.com/office/drawing/2014/main" id="{1F75C132-B0A4-8B4F-9C46-6C34B457583B}"/>
                </a:ext>
              </a:extLst>
            </p:cNvPr>
            <p:cNvSpPr txBox="1"/>
            <p:nvPr/>
          </p:nvSpPr>
          <p:spPr>
            <a:xfrm>
              <a:off x="5963930" y="4039687"/>
              <a:ext cx="1415796" cy="487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sz="6000" b="0">
                  <a:latin typeface="Arial"/>
                  <a:ea typeface="Arial"/>
                  <a:cs typeface="Arial"/>
                  <a:sym typeface="Arial"/>
                </a:defRPr>
              </a:lvl1pPr>
            </a:lstStyle>
            <a:p>
              <a:r>
                <a:rPr lang="en-US" sz="2500" dirty="0"/>
                <a:t>expect</a:t>
              </a:r>
              <a:endParaRPr sz="2500" dirty="0"/>
            </a:p>
          </p:txBody>
        </p:sp>
      </p:grpSp>
      <p:sp>
        <p:nvSpPr>
          <p:cNvPr id="5" name="TextBox 4">
            <a:extLst>
              <a:ext uri="{FF2B5EF4-FFF2-40B4-BE49-F238E27FC236}">
                <a16:creationId xmlns:a16="http://schemas.microsoft.com/office/drawing/2014/main" id="{7F5ACE64-BB7D-144B-B4CB-F4EF4EF2F0BE}"/>
              </a:ext>
            </a:extLst>
          </p:cNvPr>
          <p:cNvSpPr txBox="1"/>
          <p:nvPr/>
        </p:nvSpPr>
        <p:spPr>
          <a:xfrm>
            <a:off x="8187255" y="6600775"/>
            <a:ext cx="162384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b="0" dirty="0"/>
              <a:t>diff    same</a:t>
            </a:r>
            <a:endParaRPr kumimoji="0" lang="en-US" sz="2400" b="0"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sp>
        <p:nvSpPr>
          <p:cNvPr id="7" name="Oval 6">
            <a:extLst>
              <a:ext uri="{FF2B5EF4-FFF2-40B4-BE49-F238E27FC236}">
                <a16:creationId xmlns:a16="http://schemas.microsoft.com/office/drawing/2014/main" id="{4DF473D8-0AE9-BA4D-AF82-8CE4FCC4077D}"/>
              </a:ext>
            </a:extLst>
          </p:cNvPr>
          <p:cNvSpPr/>
          <p:nvPr/>
        </p:nvSpPr>
        <p:spPr>
          <a:xfrm>
            <a:off x="8118268" y="4246894"/>
            <a:ext cx="91440" cy="91440"/>
          </a:xfrm>
          <a:prstGeom prst="ellipse">
            <a:avLst/>
          </a:prstGeom>
          <a:solidFill>
            <a:schemeClr val="accent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9" name="Oval 28">
            <a:extLst>
              <a:ext uri="{FF2B5EF4-FFF2-40B4-BE49-F238E27FC236}">
                <a16:creationId xmlns:a16="http://schemas.microsoft.com/office/drawing/2014/main" id="{52E56D09-43CA-FA49-A1FF-4660FD0AE8A5}"/>
              </a:ext>
            </a:extLst>
          </p:cNvPr>
          <p:cNvSpPr/>
          <p:nvPr/>
        </p:nvSpPr>
        <p:spPr>
          <a:xfrm>
            <a:off x="10454349" y="9117086"/>
            <a:ext cx="91440" cy="91440"/>
          </a:xfrm>
          <a:prstGeom prst="ellipse">
            <a:avLst/>
          </a:prstGeom>
          <a:solidFill>
            <a:schemeClr val="accent5"/>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Tree>
    <p:extLst>
      <p:ext uri="{BB962C8B-B14F-4D97-AF65-F5344CB8AC3E}">
        <p14:creationId xmlns:p14="http://schemas.microsoft.com/office/powerpoint/2010/main" val="163233632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1" name="Image" descr="Image"/>
          <p:cNvPicPr>
            <a:picLocks noChangeAspect="1"/>
          </p:cNvPicPr>
          <p:nvPr/>
        </p:nvPicPr>
        <p:blipFill>
          <a:blip r:embed="rId3"/>
          <a:srcRect l="3618" t="14474" r="83936" b="32240"/>
          <a:stretch>
            <a:fillRect/>
          </a:stretch>
        </p:blipFill>
        <p:spPr>
          <a:xfrm>
            <a:off x="1148628" y="3824965"/>
            <a:ext cx="1171180" cy="1718867"/>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152" name="Image" descr="Image"/>
          <p:cNvPicPr>
            <a:picLocks noChangeAspect="1"/>
          </p:cNvPicPr>
          <p:nvPr/>
        </p:nvPicPr>
        <p:blipFill>
          <a:blip r:embed="rId3"/>
          <a:srcRect l="33938" t="11189" r="52034" b="31576"/>
          <a:stretch>
            <a:fillRect/>
          </a:stretch>
        </p:blipFill>
        <p:spPr>
          <a:xfrm>
            <a:off x="2811378" y="3769800"/>
            <a:ext cx="1320007" cy="1846263"/>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sp>
        <p:nvSpPr>
          <p:cNvPr id="153" name="non-pain mental rotation"/>
          <p:cNvSpPr txBox="1"/>
          <p:nvPr/>
        </p:nvSpPr>
        <p:spPr>
          <a:xfrm>
            <a:off x="814162" y="6010871"/>
            <a:ext cx="3491062"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non-pain mental rotation</a:t>
            </a:r>
          </a:p>
        </p:txBody>
      </p:sp>
      <p:sp>
        <p:nvSpPr>
          <p:cNvPr id="154" name="your own pain"/>
          <p:cNvSpPr txBox="1"/>
          <p:nvPr/>
        </p:nvSpPr>
        <p:spPr>
          <a:xfrm>
            <a:off x="5445125" y="6010871"/>
            <a:ext cx="211455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your own pain</a:t>
            </a:r>
          </a:p>
        </p:txBody>
      </p:sp>
      <p:sp>
        <p:nvSpPr>
          <p:cNvPr id="155" name="other people’s pain"/>
          <p:cNvSpPr txBox="1"/>
          <p:nvPr/>
        </p:nvSpPr>
        <p:spPr>
          <a:xfrm>
            <a:off x="8885193" y="6010871"/>
            <a:ext cx="282059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other people’s pain</a:t>
            </a:r>
          </a:p>
        </p:txBody>
      </p:sp>
      <p:pic>
        <p:nvPicPr>
          <p:cNvPr id="156" name="Image" descr="Image"/>
          <p:cNvPicPr>
            <a:picLocks noChangeAspect="1"/>
          </p:cNvPicPr>
          <p:nvPr/>
        </p:nvPicPr>
        <p:blipFill>
          <a:blip r:embed="rId4">
            <a:alphaModFix amt="50000"/>
          </a:blip>
          <a:stretch>
            <a:fillRect/>
          </a:stretch>
        </p:blipFill>
        <p:spPr>
          <a:xfrm>
            <a:off x="8873415" y="3520618"/>
            <a:ext cx="2114551" cy="2114551"/>
          </a:xfrm>
          <a:prstGeom prst="rect">
            <a:avLst/>
          </a:prstGeom>
          <a:ln w="12700">
            <a:miter lim="400000"/>
          </a:ln>
        </p:spPr>
      </p:pic>
      <p:pic>
        <p:nvPicPr>
          <p:cNvPr id="157" name="Image" descr="Image"/>
          <p:cNvPicPr>
            <a:picLocks noChangeAspect="1"/>
          </p:cNvPicPr>
          <p:nvPr/>
        </p:nvPicPr>
        <p:blipFill>
          <a:blip r:embed="rId5">
            <a:alphaModFix amt="80000"/>
          </a:blip>
          <a:stretch>
            <a:fillRect/>
          </a:stretch>
        </p:blipFill>
        <p:spPr>
          <a:xfrm>
            <a:off x="10684992" y="4545210"/>
            <a:ext cx="1171179" cy="1171180"/>
          </a:xfrm>
          <a:prstGeom prst="rect">
            <a:avLst/>
          </a:prstGeom>
          <a:ln w="12700">
            <a:miter lim="400000"/>
          </a:ln>
        </p:spPr>
      </p:pic>
      <p:pic>
        <p:nvPicPr>
          <p:cNvPr id="158" name="Image" descr="Image"/>
          <p:cNvPicPr>
            <a:picLocks noChangeAspect="1"/>
          </p:cNvPicPr>
          <p:nvPr/>
        </p:nvPicPr>
        <p:blipFill>
          <a:blip r:embed="rId6">
            <a:alphaModFix amt="50000"/>
          </a:blip>
          <a:stretch>
            <a:fillRect/>
          </a:stretch>
        </p:blipFill>
        <p:spPr>
          <a:xfrm>
            <a:off x="5375257" y="3340346"/>
            <a:ext cx="2254286" cy="2254286"/>
          </a:xfrm>
          <a:prstGeom prst="rect">
            <a:avLst/>
          </a:prstGeom>
          <a:ln w="12700">
            <a:miter lim="400000"/>
          </a:ln>
        </p:spPr>
      </p:pic>
      <p:sp>
        <p:nvSpPr>
          <p:cNvPr id="159" name="Line"/>
          <p:cNvSpPr/>
          <p:nvPr/>
        </p:nvSpPr>
        <p:spPr>
          <a:xfrm>
            <a:off x="837784" y="6564781"/>
            <a:ext cx="3443818" cy="1"/>
          </a:xfrm>
          <a:prstGeom prst="line">
            <a:avLst/>
          </a:prstGeom>
          <a:ln w="76200">
            <a:solidFill>
              <a:srgbClr val="37D836"/>
            </a:solidFill>
            <a:miter lim="400000"/>
          </a:ln>
        </p:spPr>
        <p:txBody>
          <a:bodyPr lIns="50800" tIns="50800" rIns="50800" bIns="50800" anchor="ctr"/>
          <a:lstStyle/>
          <a:p>
            <a:pPr>
              <a:defRPr sz="2200" b="0">
                <a:latin typeface="+mn-lt"/>
                <a:ea typeface="+mn-ea"/>
                <a:cs typeface="+mn-cs"/>
                <a:sym typeface="Helvetica Neue Medium"/>
              </a:defRPr>
            </a:pPr>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You will look at two figures and decide…"/>
          <p:cNvSpPr txBox="1"/>
          <p:nvPr/>
        </p:nvSpPr>
        <p:spPr>
          <a:xfrm>
            <a:off x="3271134" y="7098050"/>
            <a:ext cx="6164165" cy="13117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t>You will look at two figures and decide </a:t>
            </a:r>
          </a:p>
          <a:p>
            <a:pPr>
              <a:defRPr b="0">
                <a:latin typeface="Futura"/>
                <a:ea typeface="Futura"/>
                <a:cs typeface="Futura"/>
                <a:sym typeface="Futura"/>
              </a:defRPr>
            </a:pPr>
            <a:r>
              <a:t>whether they are the “same” or “different”</a:t>
            </a:r>
          </a:p>
          <a:p>
            <a:pPr>
              <a:defRPr b="0">
                <a:latin typeface="Futura"/>
                <a:ea typeface="Futura"/>
                <a:cs typeface="Futura"/>
                <a:sym typeface="Futura"/>
              </a:defRPr>
            </a:pPr>
            <a:r>
              <a:t>and rate how difficult it was  </a:t>
            </a:r>
          </a:p>
        </p:txBody>
      </p:sp>
      <p:pic>
        <p:nvPicPr>
          <p:cNvPr id="162" name="Image" descr="Image"/>
          <p:cNvPicPr>
            <a:picLocks noChangeAspect="1"/>
          </p:cNvPicPr>
          <p:nvPr/>
        </p:nvPicPr>
        <p:blipFill>
          <a:blip r:embed="rId2"/>
          <a:srcRect l="3618" t="14474" r="83936" b="32240"/>
          <a:stretch>
            <a:fillRect/>
          </a:stretch>
        </p:blipFill>
        <p:spPr>
          <a:xfrm>
            <a:off x="1148628" y="3824965"/>
            <a:ext cx="1171180" cy="1718867"/>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163" name="Image" descr="Image"/>
          <p:cNvPicPr>
            <a:picLocks noChangeAspect="1"/>
          </p:cNvPicPr>
          <p:nvPr/>
        </p:nvPicPr>
        <p:blipFill>
          <a:blip r:embed="rId2"/>
          <a:srcRect l="33938" t="11189" r="52034" b="31576"/>
          <a:stretch>
            <a:fillRect/>
          </a:stretch>
        </p:blipFill>
        <p:spPr>
          <a:xfrm>
            <a:off x="2811378" y="3769800"/>
            <a:ext cx="1320007" cy="1846263"/>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sp>
        <p:nvSpPr>
          <p:cNvPr id="164" name="non-pain mental rotation"/>
          <p:cNvSpPr txBox="1"/>
          <p:nvPr/>
        </p:nvSpPr>
        <p:spPr>
          <a:xfrm>
            <a:off x="814162" y="6010871"/>
            <a:ext cx="3491062"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non-pain mental rotation</a:t>
            </a:r>
          </a:p>
        </p:txBody>
      </p:sp>
      <p:sp>
        <p:nvSpPr>
          <p:cNvPr id="165" name="your own pain"/>
          <p:cNvSpPr txBox="1"/>
          <p:nvPr/>
        </p:nvSpPr>
        <p:spPr>
          <a:xfrm>
            <a:off x="5445125" y="6010871"/>
            <a:ext cx="211455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your own pain</a:t>
            </a:r>
          </a:p>
        </p:txBody>
      </p:sp>
      <p:sp>
        <p:nvSpPr>
          <p:cNvPr id="166" name="other people’s pain"/>
          <p:cNvSpPr txBox="1"/>
          <p:nvPr/>
        </p:nvSpPr>
        <p:spPr>
          <a:xfrm>
            <a:off x="8885193" y="6010871"/>
            <a:ext cx="282059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other people’s pain</a:t>
            </a:r>
          </a:p>
        </p:txBody>
      </p:sp>
      <p:pic>
        <p:nvPicPr>
          <p:cNvPr id="167" name="Image" descr="Image"/>
          <p:cNvPicPr>
            <a:picLocks noChangeAspect="1"/>
          </p:cNvPicPr>
          <p:nvPr/>
        </p:nvPicPr>
        <p:blipFill>
          <a:blip r:embed="rId3">
            <a:alphaModFix amt="50000"/>
          </a:blip>
          <a:stretch>
            <a:fillRect/>
          </a:stretch>
        </p:blipFill>
        <p:spPr>
          <a:xfrm>
            <a:off x="8873415" y="3520618"/>
            <a:ext cx="2114551" cy="2114551"/>
          </a:xfrm>
          <a:prstGeom prst="rect">
            <a:avLst/>
          </a:prstGeom>
          <a:ln w="12700">
            <a:miter lim="400000"/>
          </a:ln>
        </p:spPr>
      </p:pic>
      <p:pic>
        <p:nvPicPr>
          <p:cNvPr id="168" name="Image" descr="Image"/>
          <p:cNvPicPr>
            <a:picLocks noChangeAspect="1"/>
          </p:cNvPicPr>
          <p:nvPr/>
        </p:nvPicPr>
        <p:blipFill>
          <a:blip r:embed="rId4">
            <a:alphaModFix amt="80000"/>
          </a:blip>
          <a:stretch>
            <a:fillRect/>
          </a:stretch>
        </p:blipFill>
        <p:spPr>
          <a:xfrm>
            <a:off x="10684992" y="4545210"/>
            <a:ext cx="1171179" cy="1171180"/>
          </a:xfrm>
          <a:prstGeom prst="rect">
            <a:avLst/>
          </a:prstGeom>
          <a:ln w="12700">
            <a:miter lim="400000"/>
          </a:ln>
        </p:spPr>
      </p:pic>
      <p:pic>
        <p:nvPicPr>
          <p:cNvPr id="169" name="Image" descr="Image"/>
          <p:cNvPicPr>
            <a:picLocks noChangeAspect="1"/>
          </p:cNvPicPr>
          <p:nvPr/>
        </p:nvPicPr>
        <p:blipFill>
          <a:blip r:embed="rId5">
            <a:alphaModFix amt="50000"/>
          </a:blip>
          <a:stretch>
            <a:fillRect/>
          </a:stretch>
        </p:blipFill>
        <p:spPr>
          <a:xfrm>
            <a:off x="5375257" y="3340346"/>
            <a:ext cx="2254286" cy="2254286"/>
          </a:xfrm>
          <a:prstGeom prst="rect">
            <a:avLst/>
          </a:prstGeom>
          <a:ln w="12700">
            <a:miter lim="400000"/>
          </a:ln>
        </p:spPr>
      </p:pic>
      <p:sp>
        <p:nvSpPr>
          <p:cNvPr id="170" name="Line"/>
          <p:cNvSpPr/>
          <p:nvPr/>
        </p:nvSpPr>
        <p:spPr>
          <a:xfrm>
            <a:off x="837784" y="6564782"/>
            <a:ext cx="3443818" cy="1"/>
          </a:xfrm>
          <a:prstGeom prst="line">
            <a:avLst/>
          </a:prstGeom>
          <a:ln w="76200">
            <a:solidFill>
              <a:srgbClr val="37D836"/>
            </a:solidFill>
            <a:miter lim="400000"/>
          </a:ln>
        </p:spPr>
        <p:txBody>
          <a:bodyPr lIns="50800" tIns="50800" rIns="50800" bIns="50800" anchor="ctr"/>
          <a:lstStyle/>
          <a:p>
            <a:pPr>
              <a:defRPr sz="2200" b="0">
                <a:latin typeface="+mn-lt"/>
                <a:ea typeface="+mn-ea"/>
                <a:cs typeface="+mn-cs"/>
                <a:sym typeface="Helvetica Neue Medium"/>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Rectangle"/>
          <p:cNvSpPr/>
          <p:nvPr/>
        </p:nvSpPr>
        <p:spPr>
          <a:xfrm>
            <a:off x="6314448" y="7585166"/>
            <a:ext cx="3039474" cy="337490"/>
          </a:xfrm>
          <a:prstGeom prst="rect">
            <a:avLst/>
          </a:prstGeom>
          <a:solidFill>
            <a:srgbClr val="008F00"/>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sp>
        <p:nvSpPr>
          <p:cNvPr id="173" name="Rectangle"/>
          <p:cNvSpPr/>
          <p:nvPr/>
        </p:nvSpPr>
        <p:spPr>
          <a:xfrm>
            <a:off x="5061939" y="8006896"/>
            <a:ext cx="3245220" cy="337490"/>
          </a:xfrm>
          <a:prstGeom prst="rect">
            <a:avLst/>
          </a:prstGeom>
          <a:solidFill>
            <a:srgbClr val="008F00"/>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pic>
        <p:nvPicPr>
          <p:cNvPr id="174" name="Image" descr="Image"/>
          <p:cNvPicPr>
            <a:picLocks noChangeAspect="1"/>
          </p:cNvPicPr>
          <p:nvPr/>
        </p:nvPicPr>
        <p:blipFill>
          <a:blip r:embed="rId2"/>
          <a:srcRect l="3618" t="14474" r="83936" b="32240"/>
          <a:stretch>
            <a:fillRect/>
          </a:stretch>
        </p:blipFill>
        <p:spPr>
          <a:xfrm>
            <a:off x="1148628" y="3824965"/>
            <a:ext cx="1171180" cy="1718867"/>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175" name="Image" descr="Image"/>
          <p:cNvPicPr>
            <a:picLocks noChangeAspect="1"/>
          </p:cNvPicPr>
          <p:nvPr/>
        </p:nvPicPr>
        <p:blipFill>
          <a:blip r:embed="rId2"/>
          <a:srcRect l="33938" t="11189" r="52034" b="31576"/>
          <a:stretch>
            <a:fillRect/>
          </a:stretch>
        </p:blipFill>
        <p:spPr>
          <a:xfrm>
            <a:off x="2811378" y="3769800"/>
            <a:ext cx="1320007" cy="1846263"/>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sp>
        <p:nvSpPr>
          <p:cNvPr id="176" name="non-pain mental rotation"/>
          <p:cNvSpPr txBox="1"/>
          <p:nvPr/>
        </p:nvSpPr>
        <p:spPr>
          <a:xfrm>
            <a:off x="814162" y="6010871"/>
            <a:ext cx="3491062"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non-pain mental rotation</a:t>
            </a:r>
          </a:p>
        </p:txBody>
      </p:sp>
      <p:sp>
        <p:nvSpPr>
          <p:cNvPr id="177" name="your own pain"/>
          <p:cNvSpPr txBox="1"/>
          <p:nvPr/>
        </p:nvSpPr>
        <p:spPr>
          <a:xfrm>
            <a:off x="5445125" y="6010871"/>
            <a:ext cx="211455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your own pain</a:t>
            </a:r>
          </a:p>
        </p:txBody>
      </p:sp>
      <p:sp>
        <p:nvSpPr>
          <p:cNvPr id="178" name="other people’s pain"/>
          <p:cNvSpPr txBox="1"/>
          <p:nvPr/>
        </p:nvSpPr>
        <p:spPr>
          <a:xfrm>
            <a:off x="8885193" y="6010871"/>
            <a:ext cx="282059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other people’s pain</a:t>
            </a:r>
          </a:p>
        </p:txBody>
      </p:sp>
      <p:pic>
        <p:nvPicPr>
          <p:cNvPr id="179" name="Image" descr="Image"/>
          <p:cNvPicPr>
            <a:picLocks noChangeAspect="1"/>
          </p:cNvPicPr>
          <p:nvPr/>
        </p:nvPicPr>
        <p:blipFill>
          <a:blip r:embed="rId3">
            <a:alphaModFix amt="50000"/>
          </a:blip>
          <a:stretch>
            <a:fillRect/>
          </a:stretch>
        </p:blipFill>
        <p:spPr>
          <a:xfrm>
            <a:off x="8873415" y="3520618"/>
            <a:ext cx="2114551" cy="2114551"/>
          </a:xfrm>
          <a:prstGeom prst="rect">
            <a:avLst/>
          </a:prstGeom>
          <a:ln w="12700">
            <a:miter lim="400000"/>
          </a:ln>
        </p:spPr>
      </p:pic>
      <p:pic>
        <p:nvPicPr>
          <p:cNvPr id="180" name="Image" descr="Image"/>
          <p:cNvPicPr>
            <a:picLocks noChangeAspect="1"/>
          </p:cNvPicPr>
          <p:nvPr/>
        </p:nvPicPr>
        <p:blipFill>
          <a:blip r:embed="rId4">
            <a:alphaModFix amt="80000"/>
          </a:blip>
          <a:stretch>
            <a:fillRect/>
          </a:stretch>
        </p:blipFill>
        <p:spPr>
          <a:xfrm>
            <a:off x="10684992" y="4545210"/>
            <a:ext cx="1171179" cy="1171180"/>
          </a:xfrm>
          <a:prstGeom prst="rect">
            <a:avLst/>
          </a:prstGeom>
          <a:ln w="12700">
            <a:miter lim="400000"/>
          </a:ln>
        </p:spPr>
      </p:pic>
      <p:pic>
        <p:nvPicPr>
          <p:cNvPr id="181" name="Image" descr="Image"/>
          <p:cNvPicPr>
            <a:picLocks noChangeAspect="1"/>
          </p:cNvPicPr>
          <p:nvPr/>
        </p:nvPicPr>
        <p:blipFill>
          <a:blip r:embed="rId5">
            <a:alphaModFix amt="50000"/>
          </a:blip>
          <a:stretch>
            <a:fillRect/>
          </a:stretch>
        </p:blipFill>
        <p:spPr>
          <a:xfrm>
            <a:off x="5375257" y="3340346"/>
            <a:ext cx="2254286" cy="2254286"/>
          </a:xfrm>
          <a:prstGeom prst="rect">
            <a:avLst/>
          </a:prstGeom>
          <a:ln w="12700">
            <a:miter lim="400000"/>
          </a:ln>
        </p:spPr>
      </p:pic>
      <p:sp>
        <p:nvSpPr>
          <p:cNvPr id="182" name="Line"/>
          <p:cNvSpPr/>
          <p:nvPr/>
        </p:nvSpPr>
        <p:spPr>
          <a:xfrm>
            <a:off x="837784" y="6564782"/>
            <a:ext cx="3443818" cy="1"/>
          </a:xfrm>
          <a:prstGeom prst="line">
            <a:avLst/>
          </a:prstGeom>
          <a:ln w="76200">
            <a:solidFill>
              <a:srgbClr val="37D836"/>
            </a:solidFill>
            <a:miter lim="400000"/>
          </a:ln>
        </p:spPr>
        <p:txBody>
          <a:bodyPr lIns="50800" tIns="50800" rIns="50800" bIns="50800" anchor="ctr"/>
          <a:lstStyle/>
          <a:p>
            <a:pPr>
              <a:defRPr sz="2200" b="0">
                <a:latin typeface="+mn-lt"/>
                <a:ea typeface="+mn-ea"/>
                <a:cs typeface="+mn-cs"/>
                <a:sym typeface="Helvetica Neue Medium"/>
              </a:defRPr>
            </a:pPr>
            <a:endParaRPr/>
          </a:p>
        </p:txBody>
      </p:sp>
      <p:sp>
        <p:nvSpPr>
          <p:cNvPr id="183" name="You will look at two figures and decide…"/>
          <p:cNvSpPr txBox="1"/>
          <p:nvPr/>
        </p:nvSpPr>
        <p:spPr>
          <a:xfrm>
            <a:off x="3271134" y="7098050"/>
            <a:ext cx="6164165" cy="13117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t>You will look at two figures and decide </a:t>
            </a:r>
          </a:p>
          <a:p>
            <a:pPr>
              <a:defRPr b="0">
                <a:latin typeface="Futura"/>
                <a:ea typeface="Futura"/>
                <a:cs typeface="Futura"/>
                <a:sym typeface="Futura"/>
              </a:defRPr>
            </a:pPr>
            <a:r>
              <a:t>whether they are the “same” or “different”</a:t>
            </a:r>
          </a:p>
          <a:p>
            <a:pPr>
              <a:defRPr b="0">
                <a:latin typeface="Futura"/>
                <a:ea typeface="Futura"/>
                <a:cs typeface="Futura"/>
                <a:sym typeface="Futura"/>
              </a:defRPr>
            </a:pPr>
            <a:r>
              <a:t>and rate how difficult it was  </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Image" descr="Image"/>
          <p:cNvPicPr>
            <a:picLocks noChangeAspect="1"/>
          </p:cNvPicPr>
          <p:nvPr/>
        </p:nvPicPr>
        <p:blipFill>
          <a:blip r:embed="rId3">
            <a:alphaModFix amt="20000"/>
          </a:blip>
          <a:srcRect l="3618" t="14474" r="83936" b="32240"/>
          <a:stretch>
            <a:fillRect/>
          </a:stretch>
        </p:blipFill>
        <p:spPr>
          <a:xfrm>
            <a:off x="1148628" y="3824965"/>
            <a:ext cx="1171180" cy="1718867"/>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186" name="Image" descr="Image"/>
          <p:cNvPicPr>
            <a:picLocks noChangeAspect="1"/>
          </p:cNvPicPr>
          <p:nvPr/>
        </p:nvPicPr>
        <p:blipFill>
          <a:blip r:embed="rId3">
            <a:alphaModFix amt="20000"/>
          </a:blip>
          <a:srcRect l="33938" t="11189" r="52034" b="31576"/>
          <a:stretch>
            <a:fillRect/>
          </a:stretch>
        </p:blipFill>
        <p:spPr>
          <a:xfrm>
            <a:off x="2811378" y="3769800"/>
            <a:ext cx="1320007" cy="1846263"/>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sp>
        <p:nvSpPr>
          <p:cNvPr id="187" name="non-pain mental rotation"/>
          <p:cNvSpPr txBox="1"/>
          <p:nvPr/>
        </p:nvSpPr>
        <p:spPr>
          <a:xfrm>
            <a:off x="814162" y="6010871"/>
            <a:ext cx="3491062"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non-pain mental rotation</a:t>
            </a:r>
          </a:p>
        </p:txBody>
      </p:sp>
      <p:sp>
        <p:nvSpPr>
          <p:cNvPr id="188" name="your own pain"/>
          <p:cNvSpPr txBox="1"/>
          <p:nvPr/>
        </p:nvSpPr>
        <p:spPr>
          <a:xfrm>
            <a:off x="5445125" y="6010871"/>
            <a:ext cx="211455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your own pain</a:t>
            </a:r>
          </a:p>
        </p:txBody>
      </p:sp>
      <p:sp>
        <p:nvSpPr>
          <p:cNvPr id="189" name="other people’s pain"/>
          <p:cNvSpPr txBox="1"/>
          <p:nvPr/>
        </p:nvSpPr>
        <p:spPr>
          <a:xfrm>
            <a:off x="8885193" y="6010871"/>
            <a:ext cx="282059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other people’s pain</a:t>
            </a:r>
          </a:p>
        </p:txBody>
      </p:sp>
      <p:pic>
        <p:nvPicPr>
          <p:cNvPr id="190" name="Image" descr="Image"/>
          <p:cNvPicPr>
            <a:picLocks noChangeAspect="1"/>
          </p:cNvPicPr>
          <p:nvPr/>
        </p:nvPicPr>
        <p:blipFill>
          <a:blip r:embed="rId4">
            <a:alphaModFix amt="50000"/>
          </a:blip>
          <a:stretch>
            <a:fillRect/>
          </a:stretch>
        </p:blipFill>
        <p:spPr>
          <a:xfrm>
            <a:off x="8873415" y="3520618"/>
            <a:ext cx="2114551" cy="2114551"/>
          </a:xfrm>
          <a:prstGeom prst="rect">
            <a:avLst/>
          </a:prstGeom>
          <a:ln w="12700">
            <a:miter lim="400000"/>
          </a:ln>
        </p:spPr>
      </p:pic>
      <p:pic>
        <p:nvPicPr>
          <p:cNvPr id="191" name="Image" descr="Image"/>
          <p:cNvPicPr>
            <a:picLocks noChangeAspect="1"/>
          </p:cNvPicPr>
          <p:nvPr/>
        </p:nvPicPr>
        <p:blipFill>
          <a:blip r:embed="rId5">
            <a:alphaModFix amt="80000"/>
          </a:blip>
          <a:stretch>
            <a:fillRect/>
          </a:stretch>
        </p:blipFill>
        <p:spPr>
          <a:xfrm>
            <a:off x="10684992" y="4545210"/>
            <a:ext cx="1171179" cy="1171180"/>
          </a:xfrm>
          <a:prstGeom prst="rect">
            <a:avLst/>
          </a:prstGeom>
          <a:ln w="12700">
            <a:miter lim="400000"/>
          </a:ln>
        </p:spPr>
      </p:pic>
      <p:sp>
        <p:nvSpPr>
          <p:cNvPr id="192" name="Line"/>
          <p:cNvSpPr/>
          <p:nvPr/>
        </p:nvSpPr>
        <p:spPr>
          <a:xfrm>
            <a:off x="5447884" y="6564782"/>
            <a:ext cx="2114551" cy="1"/>
          </a:xfrm>
          <a:prstGeom prst="line">
            <a:avLst/>
          </a:prstGeom>
          <a:ln w="76200">
            <a:solidFill>
              <a:srgbClr val="9437FF"/>
            </a:solidFill>
            <a:miter lim="400000"/>
          </a:ln>
        </p:spPr>
        <p:txBody>
          <a:bodyPr lIns="50800" tIns="50800" rIns="50800" bIns="50800" anchor="ctr"/>
          <a:lstStyle/>
          <a:p>
            <a:pPr>
              <a:defRPr sz="2200" b="0">
                <a:latin typeface="+mn-lt"/>
                <a:ea typeface="+mn-ea"/>
                <a:cs typeface="+mn-cs"/>
                <a:sym typeface="Helvetica Neue Medium"/>
              </a:defRPr>
            </a:pPr>
            <a:endParaRPr/>
          </a:p>
        </p:txBody>
      </p:sp>
      <p:pic>
        <p:nvPicPr>
          <p:cNvPr id="193" name="Image" descr="Image"/>
          <p:cNvPicPr>
            <a:picLocks noChangeAspect="1"/>
          </p:cNvPicPr>
          <p:nvPr/>
        </p:nvPicPr>
        <p:blipFill>
          <a:blip r:embed="rId6"/>
          <a:stretch>
            <a:fillRect/>
          </a:stretch>
        </p:blipFill>
        <p:spPr>
          <a:xfrm>
            <a:off x="5375257" y="3340346"/>
            <a:ext cx="2254286" cy="2254286"/>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5" name="Image" descr="Image"/>
          <p:cNvPicPr>
            <a:picLocks noChangeAspect="1"/>
          </p:cNvPicPr>
          <p:nvPr/>
        </p:nvPicPr>
        <p:blipFill>
          <a:blip r:embed="rId2">
            <a:alphaModFix amt="20000"/>
          </a:blip>
          <a:srcRect l="3618" t="14474" r="83936" b="32240"/>
          <a:stretch>
            <a:fillRect/>
          </a:stretch>
        </p:blipFill>
        <p:spPr>
          <a:xfrm>
            <a:off x="1148628" y="3824965"/>
            <a:ext cx="1171180" cy="1718867"/>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196" name="Image" descr="Image"/>
          <p:cNvPicPr>
            <a:picLocks noChangeAspect="1"/>
          </p:cNvPicPr>
          <p:nvPr/>
        </p:nvPicPr>
        <p:blipFill>
          <a:blip r:embed="rId2">
            <a:alphaModFix amt="20000"/>
          </a:blip>
          <a:srcRect l="33938" t="11189" r="52034" b="31576"/>
          <a:stretch>
            <a:fillRect/>
          </a:stretch>
        </p:blipFill>
        <p:spPr>
          <a:xfrm>
            <a:off x="2811378" y="3769800"/>
            <a:ext cx="1320007" cy="1846263"/>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sp>
        <p:nvSpPr>
          <p:cNvPr id="197" name="non-pain mental rotation"/>
          <p:cNvSpPr txBox="1"/>
          <p:nvPr/>
        </p:nvSpPr>
        <p:spPr>
          <a:xfrm>
            <a:off x="814162" y="6010871"/>
            <a:ext cx="3491062"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non-pain mental rotation</a:t>
            </a:r>
          </a:p>
        </p:txBody>
      </p:sp>
      <p:sp>
        <p:nvSpPr>
          <p:cNvPr id="198" name="your own pain"/>
          <p:cNvSpPr txBox="1"/>
          <p:nvPr/>
        </p:nvSpPr>
        <p:spPr>
          <a:xfrm>
            <a:off x="5445125" y="6010871"/>
            <a:ext cx="211455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your own pain</a:t>
            </a:r>
          </a:p>
        </p:txBody>
      </p:sp>
      <p:sp>
        <p:nvSpPr>
          <p:cNvPr id="199" name="other people’s pain"/>
          <p:cNvSpPr txBox="1"/>
          <p:nvPr/>
        </p:nvSpPr>
        <p:spPr>
          <a:xfrm>
            <a:off x="8885193" y="6010871"/>
            <a:ext cx="282059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other people’s pain</a:t>
            </a:r>
          </a:p>
        </p:txBody>
      </p:sp>
      <p:pic>
        <p:nvPicPr>
          <p:cNvPr id="200" name="Image" descr="Image"/>
          <p:cNvPicPr>
            <a:picLocks noChangeAspect="1"/>
          </p:cNvPicPr>
          <p:nvPr/>
        </p:nvPicPr>
        <p:blipFill>
          <a:blip r:embed="rId3">
            <a:alphaModFix amt="50000"/>
          </a:blip>
          <a:stretch>
            <a:fillRect/>
          </a:stretch>
        </p:blipFill>
        <p:spPr>
          <a:xfrm>
            <a:off x="8873415" y="3520618"/>
            <a:ext cx="2114551" cy="2114551"/>
          </a:xfrm>
          <a:prstGeom prst="rect">
            <a:avLst/>
          </a:prstGeom>
          <a:ln w="12700">
            <a:miter lim="400000"/>
          </a:ln>
        </p:spPr>
      </p:pic>
      <p:pic>
        <p:nvPicPr>
          <p:cNvPr id="201" name="Image" descr="Image"/>
          <p:cNvPicPr>
            <a:picLocks noChangeAspect="1"/>
          </p:cNvPicPr>
          <p:nvPr/>
        </p:nvPicPr>
        <p:blipFill>
          <a:blip r:embed="rId4">
            <a:alphaModFix amt="80000"/>
          </a:blip>
          <a:stretch>
            <a:fillRect/>
          </a:stretch>
        </p:blipFill>
        <p:spPr>
          <a:xfrm>
            <a:off x="10684992" y="4545210"/>
            <a:ext cx="1171179" cy="1171180"/>
          </a:xfrm>
          <a:prstGeom prst="rect">
            <a:avLst/>
          </a:prstGeom>
          <a:ln w="12700">
            <a:miter lim="400000"/>
          </a:ln>
        </p:spPr>
      </p:pic>
      <p:sp>
        <p:nvSpPr>
          <p:cNvPr id="202" name="Line"/>
          <p:cNvSpPr/>
          <p:nvPr/>
        </p:nvSpPr>
        <p:spPr>
          <a:xfrm>
            <a:off x="5447884" y="6564782"/>
            <a:ext cx="2114551" cy="1"/>
          </a:xfrm>
          <a:prstGeom prst="line">
            <a:avLst/>
          </a:prstGeom>
          <a:ln w="76200">
            <a:solidFill>
              <a:srgbClr val="9437FF"/>
            </a:solidFill>
            <a:miter lim="400000"/>
          </a:ln>
        </p:spPr>
        <p:txBody>
          <a:bodyPr lIns="50800" tIns="50800" rIns="50800" bIns="50800" anchor="ctr"/>
          <a:lstStyle/>
          <a:p>
            <a:pPr>
              <a:defRPr sz="2200" b="0">
                <a:latin typeface="+mn-lt"/>
                <a:ea typeface="+mn-ea"/>
                <a:cs typeface="+mn-cs"/>
                <a:sym typeface="Helvetica Neue Medium"/>
              </a:defRPr>
            </a:pPr>
            <a:endParaRPr/>
          </a:p>
        </p:txBody>
      </p:sp>
      <p:sp>
        <p:nvSpPr>
          <p:cNvPr id="203" name="You’ll experience painful but non-damaging thermal stimulus…"/>
          <p:cNvSpPr txBox="1"/>
          <p:nvPr/>
        </p:nvSpPr>
        <p:spPr>
          <a:xfrm>
            <a:off x="2045088" y="7301250"/>
            <a:ext cx="8616257" cy="905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t>You’ll experience painful but non-damaging thermal stimulus </a:t>
            </a:r>
          </a:p>
          <a:p>
            <a:pPr>
              <a:defRPr b="0">
                <a:latin typeface="Futura"/>
                <a:ea typeface="Futura"/>
                <a:cs typeface="Futura"/>
                <a:sym typeface="Futura"/>
              </a:defRPr>
            </a:pPr>
            <a:r>
              <a:t>on your leg and rate how painful it was</a:t>
            </a:r>
          </a:p>
        </p:txBody>
      </p:sp>
      <p:pic>
        <p:nvPicPr>
          <p:cNvPr id="204" name="Image" descr="Image"/>
          <p:cNvPicPr>
            <a:picLocks noChangeAspect="1"/>
          </p:cNvPicPr>
          <p:nvPr/>
        </p:nvPicPr>
        <p:blipFill>
          <a:blip r:embed="rId5"/>
          <a:stretch>
            <a:fillRect/>
          </a:stretch>
        </p:blipFill>
        <p:spPr>
          <a:xfrm>
            <a:off x="5375257" y="3340346"/>
            <a:ext cx="2254286" cy="2254286"/>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Rectangle"/>
          <p:cNvSpPr/>
          <p:nvPr/>
        </p:nvSpPr>
        <p:spPr>
          <a:xfrm>
            <a:off x="5911173" y="7827901"/>
            <a:ext cx="3197386" cy="342901"/>
          </a:xfrm>
          <a:prstGeom prst="rect">
            <a:avLst/>
          </a:prstGeom>
          <a:solidFill>
            <a:srgbClr val="8A3DF6"/>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pic>
        <p:nvPicPr>
          <p:cNvPr id="207" name="Image" descr="Image"/>
          <p:cNvPicPr>
            <a:picLocks noChangeAspect="1"/>
          </p:cNvPicPr>
          <p:nvPr/>
        </p:nvPicPr>
        <p:blipFill>
          <a:blip r:embed="rId2">
            <a:alphaModFix amt="20000"/>
          </a:blip>
          <a:srcRect l="3618" t="14474" r="83936" b="32240"/>
          <a:stretch>
            <a:fillRect/>
          </a:stretch>
        </p:blipFill>
        <p:spPr>
          <a:xfrm>
            <a:off x="1148628" y="3824965"/>
            <a:ext cx="1171180" cy="1718867"/>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208" name="Image" descr="Image"/>
          <p:cNvPicPr>
            <a:picLocks noChangeAspect="1"/>
          </p:cNvPicPr>
          <p:nvPr/>
        </p:nvPicPr>
        <p:blipFill>
          <a:blip r:embed="rId2">
            <a:alphaModFix amt="20000"/>
          </a:blip>
          <a:srcRect l="33938" t="11189" r="52034" b="31576"/>
          <a:stretch>
            <a:fillRect/>
          </a:stretch>
        </p:blipFill>
        <p:spPr>
          <a:xfrm>
            <a:off x="2811378" y="3769800"/>
            <a:ext cx="1320007" cy="1846263"/>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sp>
        <p:nvSpPr>
          <p:cNvPr id="209" name="non-pain mental rotation"/>
          <p:cNvSpPr txBox="1"/>
          <p:nvPr/>
        </p:nvSpPr>
        <p:spPr>
          <a:xfrm>
            <a:off x="814162" y="6010871"/>
            <a:ext cx="3491062"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non-pain mental rotation</a:t>
            </a:r>
          </a:p>
        </p:txBody>
      </p:sp>
      <p:sp>
        <p:nvSpPr>
          <p:cNvPr id="210" name="your own pain"/>
          <p:cNvSpPr txBox="1"/>
          <p:nvPr/>
        </p:nvSpPr>
        <p:spPr>
          <a:xfrm>
            <a:off x="5445125" y="6010871"/>
            <a:ext cx="211455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your own pain</a:t>
            </a:r>
          </a:p>
        </p:txBody>
      </p:sp>
      <p:sp>
        <p:nvSpPr>
          <p:cNvPr id="211" name="other people’s pain"/>
          <p:cNvSpPr txBox="1"/>
          <p:nvPr/>
        </p:nvSpPr>
        <p:spPr>
          <a:xfrm>
            <a:off x="8885193" y="6010871"/>
            <a:ext cx="282059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other people’s pain</a:t>
            </a:r>
          </a:p>
        </p:txBody>
      </p:sp>
      <p:pic>
        <p:nvPicPr>
          <p:cNvPr id="212" name="Image" descr="Image"/>
          <p:cNvPicPr>
            <a:picLocks noChangeAspect="1"/>
          </p:cNvPicPr>
          <p:nvPr/>
        </p:nvPicPr>
        <p:blipFill>
          <a:blip r:embed="rId3">
            <a:alphaModFix amt="50000"/>
          </a:blip>
          <a:stretch>
            <a:fillRect/>
          </a:stretch>
        </p:blipFill>
        <p:spPr>
          <a:xfrm>
            <a:off x="8873415" y="3520618"/>
            <a:ext cx="2114551" cy="2114551"/>
          </a:xfrm>
          <a:prstGeom prst="rect">
            <a:avLst/>
          </a:prstGeom>
          <a:ln w="12700">
            <a:miter lim="400000"/>
          </a:ln>
        </p:spPr>
      </p:pic>
      <p:pic>
        <p:nvPicPr>
          <p:cNvPr id="213" name="Image" descr="Image"/>
          <p:cNvPicPr>
            <a:picLocks noChangeAspect="1"/>
          </p:cNvPicPr>
          <p:nvPr/>
        </p:nvPicPr>
        <p:blipFill>
          <a:blip r:embed="rId4">
            <a:alphaModFix amt="80000"/>
          </a:blip>
          <a:stretch>
            <a:fillRect/>
          </a:stretch>
        </p:blipFill>
        <p:spPr>
          <a:xfrm>
            <a:off x="10684992" y="4545210"/>
            <a:ext cx="1171179" cy="1171180"/>
          </a:xfrm>
          <a:prstGeom prst="rect">
            <a:avLst/>
          </a:prstGeom>
          <a:ln w="12700">
            <a:miter lim="400000"/>
          </a:ln>
        </p:spPr>
      </p:pic>
      <p:sp>
        <p:nvSpPr>
          <p:cNvPr id="214" name="Line"/>
          <p:cNvSpPr/>
          <p:nvPr/>
        </p:nvSpPr>
        <p:spPr>
          <a:xfrm>
            <a:off x="5447884" y="6564782"/>
            <a:ext cx="2114551" cy="1"/>
          </a:xfrm>
          <a:prstGeom prst="line">
            <a:avLst/>
          </a:prstGeom>
          <a:ln w="76200">
            <a:solidFill>
              <a:srgbClr val="9437FF"/>
            </a:solidFill>
            <a:miter lim="400000"/>
          </a:ln>
        </p:spPr>
        <p:txBody>
          <a:bodyPr lIns="50800" tIns="50800" rIns="50800" bIns="50800" anchor="ctr"/>
          <a:lstStyle/>
          <a:p>
            <a:pPr>
              <a:defRPr sz="2200" b="0">
                <a:latin typeface="+mn-lt"/>
                <a:ea typeface="+mn-ea"/>
                <a:cs typeface="+mn-cs"/>
                <a:sym typeface="Helvetica Neue Medium"/>
              </a:defRPr>
            </a:pPr>
            <a:endParaRPr/>
          </a:p>
        </p:txBody>
      </p:sp>
      <p:pic>
        <p:nvPicPr>
          <p:cNvPr id="215" name="Image" descr="Image"/>
          <p:cNvPicPr>
            <a:picLocks noChangeAspect="1"/>
          </p:cNvPicPr>
          <p:nvPr/>
        </p:nvPicPr>
        <p:blipFill>
          <a:blip r:embed="rId5"/>
          <a:stretch>
            <a:fillRect/>
          </a:stretch>
        </p:blipFill>
        <p:spPr>
          <a:xfrm>
            <a:off x="5375257" y="3340346"/>
            <a:ext cx="2254286" cy="2254286"/>
          </a:xfrm>
          <a:prstGeom prst="rect">
            <a:avLst/>
          </a:prstGeom>
          <a:ln w="12700">
            <a:miter lim="400000"/>
          </a:ln>
        </p:spPr>
      </p:pic>
      <p:sp>
        <p:nvSpPr>
          <p:cNvPr id="216" name="You’ll experience painful but non-damaging thermal stimulus…"/>
          <p:cNvSpPr txBox="1"/>
          <p:nvPr/>
        </p:nvSpPr>
        <p:spPr>
          <a:xfrm>
            <a:off x="2045088" y="7301250"/>
            <a:ext cx="8616257" cy="905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t>You’ll experience painful but non-damaging thermal stimulus </a:t>
            </a:r>
          </a:p>
          <a:p>
            <a:pPr>
              <a:defRPr b="0">
                <a:latin typeface="Futura"/>
                <a:ea typeface="Futura"/>
                <a:cs typeface="Futura"/>
                <a:sym typeface="Futura"/>
              </a:defRPr>
            </a:pPr>
            <a:r>
              <a:t>on your leg and rate how painful it was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Rectangle"/>
          <p:cNvSpPr/>
          <p:nvPr/>
        </p:nvSpPr>
        <p:spPr>
          <a:xfrm>
            <a:off x="5911173" y="7827901"/>
            <a:ext cx="3197386" cy="342901"/>
          </a:xfrm>
          <a:prstGeom prst="rect">
            <a:avLst/>
          </a:prstGeom>
          <a:solidFill>
            <a:srgbClr val="8A3DF6"/>
          </a:solidFill>
          <a:ln w="12700">
            <a:miter lim="400000"/>
          </a:ln>
        </p:spPr>
        <p:txBody>
          <a:bodyPr lIns="50800" tIns="50800" rIns="50800" bIns="50800" anchor="ctr"/>
          <a:lstStyle/>
          <a:p>
            <a:pPr>
              <a:defRPr sz="2200" b="0">
                <a:latin typeface="+mn-lt"/>
                <a:ea typeface="+mn-ea"/>
                <a:cs typeface="+mn-cs"/>
                <a:sym typeface="Helvetica Neue Medium"/>
              </a:defRPr>
            </a:pPr>
            <a:endParaRPr/>
          </a:p>
        </p:txBody>
      </p:sp>
      <p:pic>
        <p:nvPicPr>
          <p:cNvPr id="207" name="Image" descr="Image"/>
          <p:cNvPicPr>
            <a:picLocks noChangeAspect="1"/>
          </p:cNvPicPr>
          <p:nvPr/>
        </p:nvPicPr>
        <p:blipFill>
          <a:blip r:embed="rId2">
            <a:alphaModFix amt="20000"/>
          </a:blip>
          <a:srcRect l="3618" t="14474" r="83936" b="32240"/>
          <a:stretch>
            <a:fillRect/>
          </a:stretch>
        </p:blipFill>
        <p:spPr>
          <a:xfrm>
            <a:off x="1148628" y="3824965"/>
            <a:ext cx="1171180" cy="1718867"/>
          </a:xfrm>
          <a:custGeom>
            <a:avLst/>
            <a:gdLst/>
            <a:ahLst/>
            <a:cxnLst>
              <a:cxn ang="0">
                <a:pos x="wd2" y="hd2"/>
              </a:cxn>
              <a:cxn ang="5400000">
                <a:pos x="wd2" y="hd2"/>
              </a:cxn>
              <a:cxn ang="10800000">
                <a:pos x="wd2" y="hd2"/>
              </a:cxn>
              <a:cxn ang="16200000">
                <a:pos x="wd2" y="hd2"/>
              </a:cxn>
            </a:cxnLst>
            <a:rect l="0" t="0" r="r" b="b"/>
            <a:pathLst>
              <a:path w="21600" h="21600" extrusionOk="0">
                <a:moveTo>
                  <a:pt x="7283" y="0"/>
                </a:moveTo>
                <a:lnTo>
                  <a:pt x="3645" y="2459"/>
                </a:lnTo>
                <a:lnTo>
                  <a:pt x="0" y="4922"/>
                </a:lnTo>
                <a:lnTo>
                  <a:pt x="0" y="7396"/>
                </a:lnTo>
                <a:lnTo>
                  <a:pt x="0" y="9865"/>
                </a:lnTo>
                <a:lnTo>
                  <a:pt x="3850" y="9865"/>
                </a:lnTo>
                <a:lnTo>
                  <a:pt x="7693" y="9865"/>
                </a:lnTo>
                <a:lnTo>
                  <a:pt x="9428" y="8668"/>
                </a:lnTo>
                <a:cubicBezTo>
                  <a:pt x="10381" y="8008"/>
                  <a:pt x="11287" y="7561"/>
                  <a:pt x="11448" y="7670"/>
                </a:cubicBezTo>
                <a:cubicBezTo>
                  <a:pt x="11608" y="7780"/>
                  <a:pt x="11770" y="9429"/>
                  <a:pt x="11806" y="11336"/>
                </a:cubicBezTo>
                <a:lnTo>
                  <a:pt x="11872" y="14802"/>
                </a:lnTo>
                <a:lnTo>
                  <a:pt x="9376" y="14882"/>
                </a:lnTo>
                <a:cubicBezTo>
                  <a:pt x="7304" y="14949"/>
                  <a:pt x="6692" y="15083"/>
                  <a:pt x="5797" y="15665"/>
                </a:cubicBezTo>
                <a:cubicBezTo>
                  <a:pt x="4763" y="16338"/>
                  <a:pt x="4714" y="16480"/>
                  <a:pt x="4714" y="18987"/>
                </a:cubicBezTo>
                <a:lnTo>
                  <a:pt x="4714" y="21600"/>
                </a:lnTo>
                <a:lnTo>
                  <a:pt x="12055" y="21600"/>
                </a:lnTo>
                <a:lnTo>
                  <a:pt x="19397" y="21600"/>
                </a:lnTo>
                <a:lnTo>
                  <a:pt x="20495" y="20887"/>
                </a:lnTo>
                <a:lnTo>
                  <a:pt x="21600" y="20169"/>
                </a:lnTo>
                <a:lnTo>
                  <a:pt x="21600" y="10084"/>
                </a:lnTo>
                <a:lnTo>
                  <a:pt x="21600" y="0"/>
                </a:lnTo>
                <a:lnTo>
                  <a:pt x="14441" y="0"/>
                </a:lnTo>
                <a:lnTo>
                  <a:pt x="7283" y="0"/>
                </a:lnTo>
                <a:close/>
              </a:path>
            </a:pathLst>
          </a:custGeom>
          <a:ln w="12700">
            <a:miter lim="400000"/>
          </a:ln>
        </p:spPr>
      </p:pic>
      <p:pic>
        <p:nvPicPr>
          <p:cNvPr id="208" name="Image" descr="Image"/>
          <p:cNvPicPr>
            <a:picLocks noChangeAspect="1"/>
          </p:cNvPicPr>
          <p:nvPr/>
        </p:nvPicPr>
        <p:blipFill>
          <a:blip r:embed="rId2">
            <a:alphaModFix amt="20000"/>
          </a:blip>
          <a:srcRect l="33938" t="11189" r="52034" b="31576"/>
          <a:stretch>
            <a:fillRect/>
          </a:stretch>
        </p:blipFill>
        <p:spPr>
          <a:xfrm>
            <a:off x="2811378" y="3769800"/>
            <a:ext cx="1320007" cy="1846263"/>
          </a:xfrm>
          <a:custGeom>
            <a:avLst/>
            <a:gdLst/>
            <a:ahLst/>
            <a:cxnLst>
              <a:cxn ang="0">
                <a:pos x="wd2" y="hd2"/>
              </a:cxn>
              <a:cxn ang="5400000">
                <a:pos x="wd2" y="hd2"/>
              </a:cxn>
              <a:cxn ang="10800000">
                <a:pos x="wd2" y="hd2"/>
              </a:cxn>
              <a:cxn ang="16200000">
                <a:pos x="wd2" y="hd2"/>
              </a:cxn>
            </a:cxnLst>
            <a:rect l="0" t="0" r="r" b="b"/>
            <a:pathLst>
              <a:path w="21600" h="21600" extrusionOk="0">
                <a:moveTo>
                  <a:pt x="2292" y="0"/>
                </a:moveTo>
                <a:lnTo>
                  <a:pt x="1143" y="789"/>
                </a:lnTo>
                <a:lnTo>
                  <a:pt x="0" y="1583"/>
                </a:lnTo>
                <a:lnTo>
                  <a:pt x="0" y="8488"/>
                </a:lnTo>
                <a:lnTo>
                  <a:pt x="0" y="15392"/>
                </a:lnTo>
                <a:lnTo>
                  <a:pt x="2935" y="15392"/>
                </a:lnTo>
                <a:cubicBezTo>
                  <a:pt x="4553" y="15392"/>
                  <a:pt x="5964" y="15489"/>
                  <a:pt x="6066" y="15606"/>
                </a:cubicBezTo>
                <a:cubicBezTo>
                  <a:pt x="6167" y="15722"/>
                  <a:pt x="5857" y="16074"/>
                  <a:pt x="5384" y="16390"/>
                </a:cubicBezTo>
                <a:cubicBezTo>
                  <a:pt x="4588" y="16923"/>
                  <a:pt x="4527" y="17142"/>
                  <a:pt x="4527" y="19283"/>
                </a:cubicBezTo>
                <a:lnTo>
                  <a:pt x="4527" y="21600"/>
                </a:lnTo>
                <a:lnTo>
                  <a:pt x="7910" y="21600"/>
                </a:lnTo>
                <a:lnTo>
                  <a:pt x="11300" y="21600"/>
                </a:lnTo>
                <a:lnTo>
                  <a:pt x="13313" y="20179"/>
                </a:lnTo>
                <a:lnTo>
                  <a:pt x="15327" y="18758"/>
                </a:lnTo>
                <a:lnTo>
                  <a:pt x="15327" y="13981"/>
                </a:lnTo>
                <a:lnTo>
                  <a:pt x="15327" y="9203"/>
                </a:lnTo>
                <a:lnTo>
                  <a:pt x="12105" y="9133"/>
                </a:lnTo>
                <a:lnTo>
                  <a:pt x="8884" y="9059"/>
                </a:lnTo>
                <a:lnTo>
                  <a:pt x="8884" y="7694"/>
                </a:lnTo>
                <a:lnTo>
                  <a:pt x="8884" y="6329"/>
                </a:lnTo>
                <a:lnTo>
                  <a:pt x="14274" y="6259"/>
                </a:lnTo>
                <a:cubicBezTo>
                  <a:pt x="19577" y="6191"/>
                  <a:pt x="19681" y="6180"/>
                  <a:pt x="20632" y="5530"/>
                </a:cubicBezTo>
                <a:cubicBezTo>
                  <a:pt x="21561" y="4896"/>
                  <a:pt x="21600" y="4772"/>
                  <a:pt x="21600" y="2433"/>
                </a:cubicBezTo>
                <a:lnTo>
                  <a:pt x="21600" y="0"/>
                </a:lnTo>
                <a:lnTo>
                  <a:pt x="11949" y="0"/>
                </a:lnTo>
                <a:lnTo>
                  <a:pt x="2292" y="0"/>
                </a:lnTo>
                <a:close/>
              </a:path>
            </a:pathLst>
          </a:custGeom>
          <a:ln w="12700">
            <a:miter lim="400000"/>
          </a:ln>
        </p:spPr>
      </p:pic>
      <p:sp>
        <p:nvSpPr>
          <p:cNvPr id="209" name="non-pain mental rotation"/>
          <p:cNvSpPr txBox="1"/>
          <p:nvPr/>
        </p:nvSpPr>
        <p:spPr>
          <a:xfrm>
            <a:off x="814162" y="6010871"/>
            <a:ext cx="3491062" cy="4989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non-pain mental rotation</a:t>
            </a:r>
          </a:p>
        </p:txBody>
      </p:sp>
      <p:sp>
        <p:nvSpPr>
          <p:cNvPr id="210" name="your own pain"/>
          <p:cNvSpPr txBox="1"/>
          <p:nvPr/>
        </p:nvSpPr>
        <p:spPr>
          <a:xfrm>
            <a:off x="5445125" y="6010871"/>
            <a:ext cx="211455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t>your own pain</a:t>
            </a:r>
          </a:p>
        </p:txBody>
      </p:sp>
      <p:sp>
        <p:nvSpPr>
          <p:cNvPr id="211" name="other people’s pain"/>
          <p:cNvSpPr txBox="1"/>
          <p:nvPr/>
        </p:nvSpPr>
        <p:spPr>
          <a:xfrm>
            <a:off x="8885193" y="6010871"/>
            <a:ext cx="2820591" cy="4989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solidFill>
                  <a:srgbClr val="212121"/>
                </a:solidFill>
                <a:latin typeface="Futura"/>
                <a:ea typeface="Futura"/>
                <a:cs typeface="Futura"/>
                <a:sym typeface="Futura"/>
              </a:defRPr>
            </a:lvl1pPr>
          </a:lstStyle>
          <a:p>
            <a:r>
              <a:t>other people’s pain</a:t>
            </a:r>
          </a:p>
        </p:txBody>
      </p:sp>
      <p:pic>
        <p:nvPicPr>
          <p:cNvPr id="212" name="Image" descr="Image"/>
          <p:cNvPicPr>
            <a:picLocks noChangeAspect="1"/>
          </p:cNvPicPr>
          <p:nvPr/>
        </p:nvPicPr>
        <p:blipFill>
          <a:blip r:embed="rId3">
            <a:alphaModFix amt="50000"/>
          </a:blip>
          <a:stretch>
            <a:fillRect/>
          </a:stretch>
        </p:blipFill>
        <p:spPr>
          <a:xfrm>
            <a:off x="8873415" y="3520618"/>
            <a:ext cx="2114551" cy="2114551"/>
          </a:xfrm>
          <a:prstGeom prst="rect">
            <a:avLst/>
          </a:prstGeom>
          <a:ln w="12700">
            <a:miter lim="400000"/>
          </a:ln>
        </p:spPr>
      </p:pic>
      <p:pic>
        <p:nvPicPr>
          <p:cNvPr id="213" name="Image" descr="Image"/>
          <p:cNvPicPr>
            <a:picLocks noChangeAspect="1"/>
          </p:cNvPicPr>
          <p:nvPr/>
        </p:nvPicPr>
        <p:blipFill>
          <a:blip r:embed="rId4">
            <a:alphaModFix amt="80000"/>
          </a:blip>
          <a:stretch>
            <a:fillRect/>
          </a:stretch>
        </p:blipFill>
        <p:spPr>
          <a:xfrm>
            <a:off x="10684992" y="4545210"/>
            <a:ext cx="1171179" cy="1171180"/>
          </a:xfrm>
          <a:prstGeom prst="rect">
            <a:avLst/>
          </a:prstGeom>
          <a:ln w="12700">
            <a:miter lim="400000"/>
          </a:ln>
        </p:spPr>
      </p:pic>
      <p:sp>
        <p:nvSpPr>
          <p:cNvPr id="214" name="Line"/>
          <p:cNvSpPr/>
          <p:nvPr/>
        </p:nvSpPr>
        <p:spPr>
          <a:xfrm>
            <a:off x="5447884" y="6564782"/>
            <a:ext cx="2114551" cy="1"/>
          </a:xfrm>
          <a:prstGeom prst="line">
            <a:avLst/>
          </a:prstGeom>
          <a:ln w="76200">
            <a:solidFill>
              <a:srgbClr val="9437FF"/>
            </a:solidFill>
            <a:miter lim="400000"/>
          </a:ln>
        </p:spPr>
        <p:txBody>
          <a:bodyPr lIns="50800" tIns="50800" rIns="50800" bIns="50800" anchor="ctr"/>
          <a:lstStyle/>
          <a:p>
            <a:pPr>
              <a:defRPr sz="2200" b="0">
                <a:latin typeface="+mn-lt"/>
                <a:ea typeface="+mn-ea"/>
                <a:cs typeface="+mn-cs"/>
                <a:sym typeface="Helvetica Neue Medium"/>
              </a:defRPr>
            </a:pPr>
            <a:endParaRPr/>
          </a:p>
        </p:txBody>
      </p:sp>
      <p:pic>
        <p:nvPicPr>
          <p:cNvPr id="215" name="Image" descr="Image"/>
          <p:cNvPicPr>
            <a:picLocks noChangeAspect="1"/>
          </p:cNvPicPr>
          <p:nvPr/>
        </p:nvPicPr>
        <p:blipFill>
          <a:blip r:embed="rId5"/>
          <a:stretch>
            <a:fillRect/>
          </a:stretch>
        </p:blipFill>
        <p:spPr>
          <a:xfrm>
            <a:off x="5375257" y="3340346"/>
            <a:ext cx="2254286" cy="2254286"/>
          </a:xfrm>
          <a:prstGeom prst="rect">
            <a:avLst/>
          </a:prstGeom>
          <a:ln w="12700">
            <a:miter lim="400000"/>
          </a:ln>
        </p:spPr>
      </p:pic>
      <p:sp>
        <p:nvSpPr>
          <p:cNvPr id="216" name="You’ll experience painful but non-damaging thermal stimulus…"/>
          <p:cNvSpPr txBox="1"/>
          <p:nvPr/>
        </p:nvSpPr>
        <p:spPr>
          <a:xfrm>
            <a:off x="2045088" y="7301250"/>
            <a:ext cx="8616257" cy="905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b="0">
                <a:latin typeface="Futura"/>
                <a:ea typeface="Futura"/>
                <a:cs typeface="Futura"/>
                <a:sym typeface="Futura"/>
              </a:defRPr>
            </a:pPr>
            <a:r>
              <a:t>You’ll experience painful but non-damaging thermal stimulus </a:t>
            </a:r>
          </a:p>
          <a:p>
            <a:pPr>
              <a:defRPr b="0">
                <a:latin typeface="Futura"/>
                <a:ea typeface="Futura"/>
                <a:cs typeface="Futura"/>
                <a:sym typeface="Futura"/>
              </a:defRPr>
            </a:pPr>
            <a:r>
              <a:t>on your leg and rate how painful it was</a:t>
            </a:r>
          </a:p>
        </p:txBody>
      </p:sp>
      <p:sp>
        <p:nvSpPr>
          <p:cNvPr id="13" name="+ make sure to respond within 4 sec">
            <a:extLst>
              <a:ext uri="{FF2B5EF4-FFF2-40B4-BE49-F238E27FC236}">
                <a16:creationId xmlns:a16="http://schemas.microsoft.com/office/drawing/2014/main" id="{6924927D-EB4B-BE44-8884-3C49BC44542E}"/>
              </a:ext>
            </a:extLst>
          </p:cNvPr>
          <p:cNvSpPr txBox="1"/>
          <p:nvPr/>
        </p:nvSpPr>
        <p:spPr>
          <a:xfrm>
            <a:off x="3141939" y="8633100"/>
            <a:ext cx="6865662" cy="4719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0">
                <a:latin typeface="Futura"/>
                <a:ea typeface="Futura"/>
                <a:cs typeface="Futura"/>
                <a:sym typeface="Futura"/>
              </a:defRPr>
            </a:lvl1pPr>
          </a:lstStyle>
          <a:p>
            <a:r>
              <a:rPr dirty="0"/>
              <a:t>+ </a:t>
            </a:r>
            <a:r>
              <a:rPr lang="en-US" dirty="0"/>
              <a:t>please indicate the “peak” of the heat stimulus</a:t>
            </a:r>
            <a:endParaRPr dirty="0"/>
          </a:p>
        </p:txBody>
      </p:sp>
    </p:spTree>
    <p:extLst>
      <p:ext uri="{BB962C8B-B14F-4D97-AF65-F5344CB8AC3E}">
        <p14:creationId xmlns:p14="http://schemas.microsoft.com/office/powerpoint/2010/main" val="3385031150"/>
      </p:ext>
    </p:extLst>
  </p:cSld>
  <p:clrMapOvr>
    <a:masterClrMapping/>
  </p:clrMapOvr>
  <p:transition spd="med"/>
</p:sld>
</file>

<file path=ppt/theme/theme1.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7819</TotalTime>
  <Words>1007</Words>
  <Application>Microsoft Macintosh PowerPoint</Application>
  <PresentationFormat>Custom</PresentationFormat>
  <Paragraphs>119</Paragraphs>
  <Slides>28</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Futura</vt:lpstr>
      <vt:lpstr>Helvetica Neue</vt:lpstr>
      <vt:lpstr>Helvetica Neue Light</vt:lpstr>
      <vt:lpstr>Helvetica Neue Medium</vt:lpstr>
      <vt:lpstr>Black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Hee Jung Jung</cp:lastModifiedBy>
  <cp:revision>19</cp:revision>
  <dcterms:modified xsi:type="dcterms:W3CDTF">2020-11-21T20:01:48Z</dcterms:modified>
</cp:coreProperties>
</file>